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80" r:id="rId5"/>
    <p:sldId id="261" r:id="rId6"/>
    <p:sldId id="300" r:id="rId7"/>
    <p:sldId id="301" r:id="rId8"/>
    <p:sldId id="302" r:id="rId9"/>
    <p:sldId id="303" r:id="rId10"/>
    <p:sldId id="298" r:id="rId11"/>
    <p:sldId id="299" r:id="rId12"/>
    <p:sldId id="260" r:id="rId13"/>
    <p:sldId id="294" r:id="rId14"/>
    <p:sldId id="296" r:id="rId15"/>
    <p:sldId id="295" r:id="rId16"/>
  </p:sldIdLst>
  <p:sldSz cx="18288000" cy="10287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1F6"/>
    <a:srgbClr val="B3EFEB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86609" autoAdjust="0"/>
  </p:normalViewPr>
  <p:slideViewPr>
    <p:cSldViewPr>
      <p:cViewPr varScale="1">
        <p:scale>
          <a:sx n="76" d="100"/>
          <a:sy n="76" d="100"/>
        </p:scale>
        <p:origin x="516" y="11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4.9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5.47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5.96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24575,'0'6'0,"0"8"0,0 1-8191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6.39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6.94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7.68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5T06:16:28.05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711F489-CCDE-439F-B781-15DECE6B2A1E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7E7B7152-5AC8-4B80-84F4-50154B9A14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6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EB29991-3366-4234-9D56-40056B8A9EE3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1/15/2025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DAC7F5B-1887-4EE3-AC62-BA35CC6D303A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5.png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customXml" Target="../ink/ink3.xml"/><Relationship Id="rId10" Type="http://schemas.openxmlformats.org/officeDocument/2006/relationships/customXml" Target="../ink/ink7.xml"/><Relationship Id="rId4" Type="http://schemas.openxmlformats.org/officeDocument/2006/relationships/customXml" Target="../ink/ink2.xml"/><Relationship Id="rId9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3"/>
          <p:cNvGrpSpPr/>
          <p:nvPr/>
        </p:nvGrpSpPr>
        <p:grpSpPr>
          <a:xfrm>
            <a:off x="17477640" y="8781840"/>
            <a:ext cx="392400" cy="952920"/>
            <a:chOff x="17477640" y="8781840"/>
            <a:chExt cx="392400" cy="952920"/>
          </a:xfrm>
        </p:grpSpPr>
        <p:grpSp>
          <p:nvGrpSpPr>
            <p:cNvPr id="43" name="Group 4"/>
            <p:cNvGrpSpPr/>
            <p:nvPr/>
          </p:nvGrpSpPr>
          <p:grpSpPr>
            <a:xfrm>
              <a:off x="17478000" y="8781840"/>
              <a:ext cx="392040" cy="392040"/>
              <a:chOff x="17478000" y="8781840"/>
              <a:chExt cx="392040" cy="392040"/>
            </a:xfrm>
          </p:grpSpPr>
          <p:sp>
            <p:nvSpPr>
              <p:cNvPr id="44" name="Freeform 5"/>
              <p:cNvSpPr/>
              <p:nvPr/>
            </p:nvSpPr>
            <p:spPr>
              <a:xfrm rot="10800000">
                <a:off x="17478000" y="8781840"/>
                <a:ext cx="392040" cy="39204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pic>
          <p:nvPicPr>
            <p:cNvPr id="45" name="Picture 6"/>
            <p:cNvPicPr/>
            <p:nvPr/>
          </p:nvPicPr>
          <p:blipFill>
            <a:blip r:embed="rId2"/>
            <a:stretch/>
          </p:blipFill>
          <p:spPr>
            <a:xfrm rot="16200000">
              <a:off x="17542800" y="8847000"/>
              <a:ext cx="261360" cy="2613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46" name="Group 7"/>
            <p:cNvGrpSpPr/>
            <p:nvPr/>
          </p:nvGrpSpPr>
          <p:grpSpPr>
            <a:xfrm>
              <a:off x="17477640" y="9342720"/>
              <a:ext cx="392040" cy="392040"/>
              <a:chOff x="17477640" y="9342720"/>
              <a:chExt cx="392040" cy="392040"/>
            </a:xfrm>
          </p:grpSpPr>
          <p:sp>
            <p:nvSpPr>
              <p:cNvPr id="47" name="Freeform 8"/>
              <p:cNvSpPr/>
              <p:nvPr/>
            </p:nvSpPr>
            <p:spPr>
              <a:xfrm>
                <a:off x="17477640" y="9342720"/>
                <a:ext cx="392040" cy="39204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pic>
          <p:nvPicPr>
            <p:cNvPr id="48" name="Picture 9"/>
            <p:cNvPicPr/>
            <p:nvPr/>
          </p:nvPicPr>
          <p:blipFill>
            <a:blip r:embed="rId2"/>
            <a:stretch/>
          </p:blipFill>
          <p:spPr>
            <a:xfrm rot="5400000">
              <a:off x="17543160" y="9408240"/>
              <a:ext cx="261360" cy="2613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49" name="Picture 10"/>
          <p:cNvPicPr/>
          <p:nvPr/>
        </p:nvPicPr>
        <p:blipFill>
          <a:blip r:embed="rId3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grpSp>
        <p:nvGrpSpPr>
          <p:cNvPr id="50" name="Group 12"/>
          <p:cNvGrpSpPr/>
          <p:nvPr/>
        </p:nvGrpSpPr>
        <p:grpSpPr>
          <a:xfrm>
            <a:off x="9265659" y="1759124"/>
            <a:ext cx="8928992" cy="6771435"/>
            <a:chOff x="9265659" y="1759124"/>
            <a:chExt cx="8928992" cy="6771435"/>
          </a:xfrm>
        </p:grpSpPr>
        <p:sp>
          <p:nvSpPr>
            <p:cNvPr id="51" name="AutoShape 13"/>
            <p:cNvSpPr/>
            <p:nvPr/>
          </p:nvSpPr>
          <p:spPr>
            <a:xfrm>
              <a:off x="10227960" y="8383860"/>
              <a:ext cx="6958800" cy="146699"/>
            </a:xfrm>
            <a:prstGeom prst="rect">
              <a:avLst/>
            </a:prstGeom>
            <a:solidFill>
              <a:srgbClr val="00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" name="AutoShape 14"/>
            <p:cNvSpPr/>
            <p:nvPr/>
          </p:nvSpPr>
          <p:spPr>
            <a:xfrm>
              <a:off x="9265659" y="4135388"/>
              <a:ext cx="8928992" cy="45719"/>
            </a:xfrm>
            <a:prstGeom prst="rect">
              <a:avLst/>
            </a:prstGeom>
            <a:solidFill>
              <a:srgbClr val="00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" name="AutoShape 15"/>
            <p:cNvSpPr/>
            <p:nvPr/>
          </p:nvSpPr>
          <p:spPr>
            <a:xfrm>
              <a:off x="10106584" y="1759124"/>
              <a:ext cx="6969240" cy="9360"/>
            </a:xfrm>
            <a:prstGeom prst="rect">
              <a:avLst/>
            </a:prstGeom>
            <a:solidFill>
              <a:srgbClr val="00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Group 16"/>
            <p:cNvGrpSpPr/>
            <p:nvPr/>
          </p:nvGrpSpPr>
          <p:grpSpPr>
            <a:xfrm>
              <a:off x="9777960" y="7966800"/>
              <a:ext cx="224640" cy="224640"/>
              <a:chOff x="9777960" y="7966800"/>
              <a:chExt cx="224640" cy="224640"/>
            </a:xfrm>
          </p:grpSpPr>
          <p:sp>
            <p:nvSpPr>
              <p:cNvPr id="55" name="Freeform 17"/>
              <p:cNvSpPr/>
              <p:nvPr/>
            </p:nvSpPr>
            <p:spPr>
              <a:xfrm rot="16200000">
                <a:off x="9777960" y="7966800"/>
                <a:ext cx="224640" cy="22464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6" name="Group 18"/>
            <p:cNvGrpSpPr/>
            <p:nvPr/>
          </p:nvGrpSpPr>
          <p:grpSpPr>
            <a:xfrm>
              <a:off x="9440280" y="7966800"/>
              <a:ext cx="224640" cy="224640"/>
              <a:chOff x="9440280" y="7966800"/>
              <a:chExt cx="224640" cy="224640"/>
            </a:xfrm>
          </p:grpSpPr>
          <p:sp>
            <p:nvSpPr>
              <p:cNvPr id="57" name="Freeform 19"/>
              <p:cNvSpPr/>
              <p:nvPr/>
            </p:nvSpPr>
            <p:spPr>
              <a:xfrm rot="16200000">
                <a:off x="9440280" y="7966800"/>
                <a:ext cx="224640" cy="22464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8" name="Group 20"/>
            <p:cNvGrpSpPr/>
            <p:nvPr/>
          </p:nvGrpSpPr>
          <p:grpSpPr>
            <a:xfrm>
              <a:off x="10115640" y="7966800"/>
              <a:ext cx="224640" cy="224640"/>
              <a:chOff x="10115640" y="7966800"/>
              <a:chExt cx="224640" cy="224640"/>
            </a:xfrm>
          </p:grpSpPr>
          <p:sp>
            <p:nvSpPr>
              <p:cNvPr id="59" name="Freeform 21"/>
              <p:cNvSpPr/>
              <p:nvPr/>
            </p:nvSpPr>
            <p:spPr>
              <a:xfrm rot="16200000">
                <a:off x="10115640" y="7966800"/>
                <a:ext cx="224640" cy="22464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60" name="TextBox 22"/>
            <p:cNvSpPr/>
            <p:nvPr/>
          </p:nvSpPr>
          <p:spPr>
            <a:xfrm>
              <a:off x="11058436" y="4186780"/>
              <a:ext cx="5812560" cy="215443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3200" b="1" strike="noStrike" spc="-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УОЗ города Алматы</a:t>
              </a:r>
            </a:p>
            <a:p>
              <a:pPr algn="ctr">
                <a:lnSpc>
                  <a:spcPct val="100000"/>
                </a:lnSpc>
              </a:pPr>
              <a:endPara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0000"/>
                </a:lnSpc>
              </a:pPr>
              <a:endPara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0000"/>
                </a:lnSpc>
              </a:pPr>
              <a:endPara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0000"/>
                </a:lnSpc>
              </a:pPr>
              <a:br>
                <a:rPr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3600" b="1" strike="noStrike" spc="-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за 2022-2023-2024 годы</a:t>
              </a:r>
              <a:endParaRPr lang="ru-RU" sz="3600" b="0" strike="noStrike" spc="-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23"/>
            <p:cNvSpPr/>
            <p:nvPr/>
          </p:nvSpPr>
          <p:spPr>
            <a:xfrm>
              <a:off x="9479520" y="2479204"/>
              <a:ext cx="8324640" cy="155427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ru-RU" sz="5400" b="1" strike="noStrike" spc="-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«Центр ПМСП Алмалинского района»</a:t>
              </a:r>
              <a:endParaRPr lang="ru-RU" sz="5400" b="0" strike="noStrike" spc="-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2" name="Picture 2" descr="C:\Users\kab15-1\Downloads\253025392_186898593616639_1449121164488100883_n.jpg"/>
          <p:cNvPicPr/>
          <p:nvPr/>
        </p:nvPicPr>
        <p:blipFill>
          <a:blip r:embed="rId4"/>
          <a:srcRect b="15198"/>
          <a:stretch/>
        </p:blipFill>
        <p:spPr>
          <a:xfrm>
            <a:off x="380880" y="1333440"/>
            <a:ext cx="8305560" cy="719712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25"/>
          <p:cNvSpPr/>
          <p:nvPr/>
        </p:nvSpPr>
        <p:spPr>
          <a:xfrm>
            <a:off x="9970920" y="758160"/>
            <a:ext cx="708408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/>
              </a:contourClr>
            </a:sp3d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cap="all" spc="-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</a:t>
            </a:r>
            <a:endParaRPr lang="ru-RU" sz="5400" b="0" strike="noStrike" spc="-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40280" y="784828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Директор: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Тынысов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Жандос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Абдикашович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AutoShape 12"/>
          <p:cNvSpPr/>
          <p:nvPr/>
        </p:nvSpPr>
        <p:spPr>
          <a:xfrm>
            <a:off x="17055360" y="-114480"/>
            <a:ext cx="9000" cy="106750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94" name="Group 32"/>
          <p:cNvGrpSpPr/>
          <p:nvPr/>
        </p:nvGrpSpPr>
        <p:grpSpPr>
          <a:xfrm>
            <a:off x="17610840" y="9291240"/>
            <a:ext cx="151920" cy="609120"/>
            <a:chOff x="17610840" y="9291240"/>
            <a:chExt cx="151920" cy="609120"/>
          </a:xfrm>
        </p:grpSpPr>
        <p:grpSp>
          <p:nvGrpSpPr>
            <p:cNvPr id="395" name="Group 33"/>
            <p:cNvGrpSpPr/>
            <p:nvPr/>
          </p:nvGrpSpPr>
          <p:grpSpPr>
            <a:xfrm>
              <a:off x="17610840" y="9519840"/>
              <a:ext cx="151920" cy="151920"/>
              <a:chOff x="17610840" y="9519840"/>
              <a:chExt cx="151920" cy="151920"/>
            </a:xfrm>
          </p:grpSpPr>
          <p:sp>
            <p:nvSpPr>
              <p:cNvPr id="396" name="Freeform 34"/>
              <p:cNvSpPr/>
              <p:nvPr/>
            </p:nvSpPr>
            <p:spPr>
              <a:xfrm rot="10800000">
                <a:off x="17610840" y="95198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397" name="Group 35"/>
            <p:cNvGrpSpPr/>
            <p:nvPr/>
          </p:nvGrpSpPr>
          <p:grpSpPr>
            <a:xfrm>
              <a:off x="17610840" y="9748440"/>
              <a:ext cx="151920" cy="151920"/>
              <a:chOff x="17610840" y="9748440"/>
              <a:chExt cx="151920" cy="151920"/>
            </a:xfrm>
          </p:grpSpPr>
          <p:sp>
            <p:nvSpPr>
              <p:cNvPr id="398" name="Freeform 36"/>
              <p:cNvSpPr/>
              <p:nvPr/>
            </p:nvSpPr>
            <p:spPr>
              <a:xfrm rot="10800000">
                <a:off x="17610840" y="97484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399" name="Group 37"/>
            <p:cNvGrpSpPr/>
            <p:nvPr/>
          </p:nvGrpSpPr>
          <p:grpSpPr>
            <a:xfrm>
              <a:off x="17610840" y="9291240"/>
              <a:ext cx="151920" cy="151920"/>
              <a:chOff x="17610840" y="9291240"/>
              <a:chExt cx="151920" cy="151920"/>
            </a:xfrm>
          </p:grpSpPr>
          <p:sp>
            <p:nvSpPr>
              <p:cNvPr id="400" name="Freeform 38"/>
              <p:cNvSpPr/>
              <p:nvPr/>
            </p:nvSpPr>
            <p:spPr>
              <a:xfrm rot="10800000">
                <a:off x="17610840" y="92912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401" name="Picture 39"/>
          <p:cNvPicPr/>
          <p:nvPr/>
        </p:nvPicPr>
        <p:blipFill>
          <a:blip r:embed="rId2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sp>
        <p:nvSpPr>
          <p:cNvPr id="402" name="TextBox 50"/>
          <p:cNvSpPr/>
          <p:nvPr/>
        </p:nvSpPr>
        <p:spPr>
          <a:xfrm>
            <a:off x="10040480" y="689954"/>
            <a:ext cx="7168416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</a:t>
            </a:r>
            <a:r>
              <a:rPr lang="de-DE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осмотры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населения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3" name="Таблица 2"/>
          <p:cNvGraphicFramePr/>
          <p:nvPr>
            <p:extLst>
              <p:ext uri="{D42A27DB-BD31-4B8C-83A1-F6EECF244321}">
                <p14:modId xmlns:p14="http://schemas.microsoft.com/office/powerpoint/2010/main" val="1341671423"/>
              </p:ext>
            </p:extLst>
          </p:nvPr>
        </p:nvGraphicFramePr>
        <p:xfrm>
          <a:off x="10206850" y="1615108"/>
          <a:ext cx="6408712" cy="2586310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4887682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2845308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7874">
                <a:tc rowSpan="2">
                  <a:txBody>
                    <a:bodyPr/>
                    <a:lstStyle/>
                    <a:p>
                      <a:pPr marL="128880" algn="ctr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</a:t>
                      </a: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201">
                <a:tc>
                  <a:txBody>
                    <a:bodyPr/>
                    <a:lstStyle/>
                    <a:p>
                      <a:pPr marL="12888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Подлежало осмотру всего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11844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11511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12285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12888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Осмотрено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11844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11578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12290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668">
                <a:tc>
                  <a:txBody>
                    <a:bodyPr/>
                    <a:lstStyle/>
                    <a:p>
                      <a:pPr marL="12888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Выявлено больных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04" name="TextBox 50"/>
          <p:cNvSpPr/>
          <p:nvPr/>
        </p:nvSpPr>
        <p:spPr>
          <a:xfrm>
            <a:off x="10402567" y="5038394"/>
            <a:ext cx="6192688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профилактическими прививками 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5" name="Таблица 3"/>
          <p:cNvGraphicFramePr/>
          <p:nvPr>
            <p:extLst>
              <p:ext uri="{D42A27DB-BD31-4B8C-83A1-F6EECF244321}">
                <p14:modId xmlns:p14="http://schemas.microsoft.com/office/powerpoint/2010/main" val="4288583923"/>
              </p:ext>
            </p:extLst>
          </p:nvPr>
        </p:nvGraphicFramePr>
        <p:xfrm>
          <a:off x="10224120" y="5791572"/>
          <a:ext cx="6336704" cy="2424475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7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06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1057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ОПВ-3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АКДС-3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ВГВ-3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ККП</a:t>
                      </a:r>
                      <a:endParaRPr lang="ru-RU" sz="1600" b="0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8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027549"/>
                  </a:ext>
                </a:extLst>
              </a:tr>
              <a:tr h="5108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600" b="1" strike="noStrike" spc="-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</a:t>
                      </a:r>
                      <a:endParaRPr lang="ru-RU" sz="1600" b="1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652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523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629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31237"/>
                  </a:ext>
                </a:extLst>
              </a:tr>
              <a:tr h="5108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600" b="1" strike="noStrike" spc="-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</a:t>
                      </a:r>
                      <a:endParaRPr lang="ru-RU" sz="1600" b="1" strike="noStrike" spc="-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357293"/>
                  </a:ext>
                </a:extLst>
              </a:tr>
            </a:tbl>
          </a:graphicData>
        </a:graphic>
      </p:graphicFrame>
      <p:sp>
        <p:nvSpPr>
          <p:cNvPr id="407" name="AutoShape 35"/>
          <p:cNvSpPr/>
          <p:nvPr/>
        </p:nvSpPr>
        <p:spPr>
          <a:xfrm rot="16200000">
            <a:off x="9034920" y="-7737483"/>
            <a:ext cx="45360" cy="1601424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844320"/>
              </p:ext>
            </p:extLst>
          </p:nvPr>
        </p:nvGraphicFramePr>
        <p:xfrm>
          <a:off x="503040" y="2553501"/>
          <a:ext cx="9073009" cy="5339117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184142">
                  <a:extLst>
                    <a:ext uri="{9D8B030D-6E8A-4147-A177-3AD203B41FA5}">
                      <a16:colId xmlns:a16="http://schemas.microsoft.com/office/drawing/2014/main" val="2300838355"/>
                    </a:ext>
                  </a:extLst>
                </a:gridCol>
                <a:gridCol w="765430">
                  <a:extLst>
                    <a:ext uri="{9D8B030D-6E8A-4147-A177-3AD203B41FA5}">
                      <a16:colId xmlns:a16="http://schemas.microsoft.com/office/drawing/2014/main" val="437802275"/>
                    </a:ext>
                  </a:extLst>
                </a:gridCol>
                <a:gridCol w="880688">
                  <a:extLst>
                    <a:ext uri="{9D8B030D-6E8A-4147-A177-3AD203B41FA5}">
                      <a16:colId xmlns:a16="http://schemas.microsoft.com/office/drawing/2014/main" val="2041448750"/>
                    </a:ext>
                  </a:extLst>
                </a:gridCol>
                <a:gridCol w="781686">
                  <a:extLst>
                    <a:ext uri="{9D8B030D-6E8A-4147-A177-3AD203B41FA5}">
                      <a16:colId xmlns:a16="http://schemas.microsoft.com/office/drawing/2014/main" val="926514182"/>
                    </a:ext>
                  </a:extLst>
                </a:gridCol>
                <a:gridCol w="633915">
                  <a:extLst>
                    <a:ext uri="{9D8B030D-6E8A-4147-A177-3AD203B41FA5}">
                      <a16:colId xmlns:a16="http://schemas.microsoft.com/office/drawing/2014/main" val="1512835925"/>
                    </a:ext>
                  </a:extLst>
                </a:gridCol>
                <a:gridCol w="851288">
                  <a:extLst>
                    <a:ext uri="{9D8B030D-6E8A-4147-A177-3AD203B41FA5}">
                      <a16:colId xmlns:a16="http://schemas.microsoft.com/office/drawing/2014/main" val="232087243"/>
                    </a:ext>
                  </a:extLst>
                </a:gridCol>
                <a:gridCol w="781686">
                  <a:extLst>
                    <a:ext uri="{9D8B030D-6E8A-4147-A177-3AD203B41FA5}">
                      <a16:colId xmlns:a16="http://schemas.microsoft.com/office/drawing/2014/main" val="2476618872"/>
                    </a:ext>
                  </a:extLst>
                </a:gridCol>
                <a:gridCol w="663315">
                  <a:extLst>
                    <a:ext uri="{9D8B030D-6E8A-4147-A177-3AD203B41FA5}">
                      <a16:colId xmlns:a16="http://schemas.microsoft.com/office/drawing/2014/main" val="2820159710"/>
                    </a:ext>
                  </a:extLst>
                </a:gridCol>
                <a:gridCol w="738770">
                  <a:extLst>
                    <a:ext uri="{9D8B030D-6E8A-4147-A177-3AD203B41FA5}">
                      <a16:colId xmlns:a16="http://schemas.microsoft.com/office/drawing/2014/main" val="1598157914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695162309"/>
                    </a:ext>
                  </a:extLst>
                </a:gridCol>
              </a:tblGrid>
              <a:tr h="592091">
                <a:tc rowSpan="2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2024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59895"/>
                  </a:ext>
                </a:extLst>
              </a:tr>
              <a:tr h="1130356">
                <a:tc v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136122"/>
                  </a:ext>
                </a:extLst>
              </a:tr>
              <a:tr h="69974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ФГ-осмотр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3358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3294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3877"/>
                  </a:ext>
                </a:extLst>
              </a:tr>
              <a:tr h="645917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 Манту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4366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3857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3124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469751"/>
                  </a:ext>
                </a:extLst>
              </a:tr>
              <a:tr h="1245730">
                <a:tc>
                  <a:txBody>
                    <a:bodyPr/>
                    <a:lstStyle/>
                    <a:p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Роди-лось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Вакцинировано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Роди-лось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Вакцинировано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Роди-лось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Вакцинировано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010653"/>
                  </a:ext>
                </a:extLst>
              </a:tr>
              <a:tr h="102528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вакцинацией БЦЖ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105,1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96,7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980608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15208" y="1471092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ФГ-осмотр, Р. Манту, БЦЖ</a:t>
            </a:r>
            <a:endParaRPr lang="ru-RU" sz="28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125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31C78-A80A-BF47-038D-0518025A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504" y="174948"/>
            <a:ext cx="7272808" cy="1296144"/>
          </a:xfrm>
        </p:spPr>
        <p:txBody>
          <a:bodyPr/>
          <a:lstStyle/>
          <a:p>
            <a:r>
              <a:rPr lang="ru-RU" sz="2000" b="1" dirty="0"/>
              <a:t>Профилактические осмотры взрослого населения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3BDB66B-AF17-1D1E-C27C-1F0671016DFE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11660134"/>
              </p:ext>
            </p:extLst>
          </p:nvPr>
        </p:nvGraphicFramePr>
        <p:xfrm>
          <a:off x="914400" y="1615108"/>
          <a:ext cx="16459200" cy="73333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90297491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849447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7567592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36298086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7145437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005767"/>
                    </a:ext>
                  </a:extLst>
                </a:gridCol>
              </a:tblGrid>
              <a:tr h="27196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взято на учет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482450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БСК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1518 – 101,7%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– 6,8%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взято на учет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7 - 6,8%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70139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1587 – 106,5%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0,06%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93717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1373-99,9%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61-4,4%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2731819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1832 – 100%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– 3,9%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– 8,3%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20820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1796 -97,6%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4 -0,2%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49624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1680-100,3%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17-1,0%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17-100%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7914848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Глаукома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1920 – 105%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– 1,4%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173339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 – 99,9%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637141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1774-100,2%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82306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КРР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683 – 101,2%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– 1,2% 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59262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 – 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3 -0,4%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356274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1085-100%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3-0,3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773235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РШМ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 – 100%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47 -  7,2%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54771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 – 100%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55 -8,9%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774436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781-100%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21-2,7%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10-47,6%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287762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РМЖ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 – 100%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 – 30,6%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0,52%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82404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 – 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– 8,2%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– 100%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93121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1050-100%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35-3,3%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28-80%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0670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427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AutoShape 2"/>
          <p:cNvSpPr/>
          <p:nvPr/>
        </p:nvSpPr>
        <p:spPr>
          <a:xfrm>
            <a:off x="17055360" y="-114480"/>
            <a:ext cx="9000" cy="106750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AutoShape 5"/>
          <p:cNvSpPr/>
          <p:nvPr/>
        </p:nvSpPr>
        <p:spPr>
          <a:xfrm rot="16200000">
            <a:off x="3628080" y="6603672"/>
            <a:ext cx="9000" cy="70077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TextBox 9"/>
          <p:cNvSpPr/>
          <p:nvPr/>
        </p:nvSpPr>
        <p:spPr>
          <a:xfrm>
            <a:off x="1993395" y="216539"/>
            <a:ext cx="14833648" cy="4712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3886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Отчет о достижении целевых индикаторов государственной программы</a:t>
            </a:r>
            <a:endParaRPr lang="ru-RU" sz="3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9" name="Group 34"/>
          <p:cNvGrpSpPr/>
          <p:nvPr/>
        </p:nvGrpSpPr>
        <p:grpSpPr>
          <a:xfrm>
            <a:off x="17610840" y="9291240"/>
            <a:ext cx="151920" cy="609120"/>
            <a:chOff x="17610840" y="9291240"/>
            <a:chExt cx="151920" cy="609120"/>
          </a:xfrm>
        </p:grpSpPr>
        <p:grpSp>
          <p:nvGrpSpPr>
            <p:cNvPr id="120" name="Group 35"/>
            <p:cNvGrpSpPr/>
            <p:nvPr/>
          </p:nvGrpSpPr>
          <p:grpSpPr>
            <a:xfrm>
              <a:off x="17610840" y="9519840"/>
              <a:ext cx="151920" cy="151920"/>
              <a:chOff x="17610840" y="9519840"/>
              <a:chExt cx="151920" cy="151920"/>
            </a:xfrm>
          </p:grpSpPr>
          <p:sp>
            <p:nvSpPr>
              <p:cNvPr id="121" name="Freeform 36"/>
              <p:cNvSpPr/>
              <p:nvPr/>
            </p:nvSpPr>
            <p:spPr>
              <a:xfrm rot="10800000">
                <a:off x="17610840" y="95198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22" name="Group 37"/>
            <p:cNvGrpSpPr/>
            <p:nvPr/>
          </p:nvGrpSpPr>
          <p:grpSpPr>
            <a:xfrm>
              <a:off x="17610840" y="9748440"/>
              <a:ext cx="151920" cy="151920"/>
              <a:chOff x="17610840" y="9748440"/>
              <a:chExt cx="151920" cy="151920"/>
            </a:xfrm>
          </p:grpSpPr>
          <p:sp>
            <p:nvSpPr>
              <p:cNvPr id="123" name="Freeform 38"/>
              <p:cNvSpPr/>
              <p:nvPr/>
            </p:nvSpPr>
            <p:spPr>
              <a:xfrm rot="10800000">
                <a:off x="17610840" y="97484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24" name="Group 39"/>
            <p:cNvGrpSpPr/>
            <p:nvPr/>
          </p:nvGrpSpPr>
          <p:grpSpPr>
            <a:xfrm>
              <a:off x="17610840" y="9291240"/>
              <a:ext cx="151920" cy="151920"/>
              <a:chOff x="17610840" y="9291240"/>
              <a:chExt cx="151920" cy="151920"/>
            </a:xfrm>
          </p:grpSpPr>
          <p:sp>
            <p:nvSpPr>
              <p:cNvPr id="125" name="Freeform 40"/>
              <p:cNvSpPr/>
              <p:nvPr/>
            </p:nvSpPr>
            <p:spPr>
              <a:xfrm rot="10800000">
                <a:off x="17610840" y="92912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126" name="Picture 42"/>
          <p:cNvPicPr/>
          <p:nvPr/>
        </p:nvPicPr>
        <p:blipFill>
          <a:blip r:embed="rId2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8" name="Объект 3"/>
          <p:cNvGraphicFramePr/>
          <p:nvPr>
            <p:extLst>
              <p:ext uri="{D42A27DB-BD31-4B8C-83A1-F6EECF244321}">
                <p14:modId xmlns:p14="http://schemas.microsoft.com/office/powerpoint/2010/main" val="2617977628"/>
              </p:ext>
            </p:extLst>
          </p:nvPr>
        </p:nvGraphicFramePr>
        <p:xfrm>
          <a:off x="863080" y="1210060"/>
          <a:ext cx="16192279" cy="7361797"/>
        </p:xfrm>
        <a:graphic>
          <a:graphicData uri="http://schemas.openxmlformats.org/drawingml/2006/table">
            <a:tbl>
              <a:tblPr/>
              <a:tblGrid>
                <a:gridCol w="806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7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8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5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4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6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2520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индикаторов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2520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Пороговое значения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2520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2520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600"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показатели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25200">
                      <a:solidFill>
                        <a:srgbClr val="8064A2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52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6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Кредиторская задолженность долгосрочная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отсутствие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600"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Кредиторская задолженность отсутствует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8064A2"/>
                      </a:solidFill>
                    </a:lnR>
                    <a:lnT w="252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6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Обоснованная жалоба за отчетный период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600"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Обоснованных жалоб за отчетный период не было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>
                      <a:solidFill>
                        <a:srgbClr val="8064A2"/>
                      </a:solidFill>
                    </a:lnR>
                    <a:lnT w="12240">
                      <a:solidFill>
                        <a:srgbClr val="8064A2"/>
                      </a:solidFill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36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6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оснащенности медицинских организации медицинской  техникой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</a:t>
                      </a:r>
                      <a:r>
                        <a:rPr lang="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600"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Оснащенность медицинской  техникой -97,6%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8064A2"/>
                      </a:solidFill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425407"/>
                  </a:ext>
                </a:extLst>
              </a:tr>
              <a:tr h="25067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6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медицинских организаций внедривших</a:t>
                      </a:r>
                      <a:r>
                        <a:rPr lang="ru-RU" sz="1800" b="0" strike="noStrike" spc="-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системы обработки, хранения и передачи мед изображений и интегрированных с цифровыми медицинскими аппаратами (</a:t>
                      </a:r>
                      <a:r>
                        <a:rPr lang="en-US" sz="1800" b="0" strike="noStrike" spc="-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PACS</a:t>
                      </a:r>
                      <a:r>
                        <a:rPr lang="ru-RU" sz="1800" b="0" strike="noStrike" spc="-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99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kk-KZ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</a:t>
                      </a: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k-KZ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 – 0</a:t>
                      </a:r>
                      <a:r>
                        <a:rPr lang="kk-KZ" sz="1800" b="0" strike="noStrike" spc="-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б.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99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8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600"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применим</a:t>
                      </a:r>
                    </a:p>
                    <a:p>
                      <a:pPr marL="21600" algn="l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PACS - система архивация и передачи изображений не предусмотрена   из-за расположения поликлиники в жилом доме. (по Сан ПИН РК не предусмотрена). Рентгенодиагностических, РКТ, МРТ, ангиографических аппаратов – поликлинике  нет.  Аутсорсинг  с другими МО. </a:t>
                      </a:r>
                    </a:p>
                    <a:p>
                      <a:pPr marL="21600" algn="l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РАСК –по программе Даму Мед функционирует. Письмо  уведомление направлено  РЦЭЗ и УОЗ г. Алматы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8064A2"/>
                      </a:solidFill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solidFill>
                      <a:srgbClr val="B3EFE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4113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600" b="1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400" marR="68400">
                    <a:lnL w="12240">
                      <a:solidFill>
                        <a:srgbClr val="8064A2"/>
                      </a:solidFill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Соответствие  коек  ( КС и СЗТ) в ИС СУР с утвержденным приказом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Соответствие ( 100%)-5 баллов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соответствие -0 баллов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Соответствует  в ИС СУР с утвержденным приказом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8064A2"/>
                      </a:solidFill>
                    </a:lnR>
                    <a:lnT w="1224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8064A2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9" name="AutoShape 10"/>
          <p:cNvSpPr/>
          <p:nvPr/>
        </p:nvSpPr>
        <p:spPr>
          <a:xfrm rot="16200000">
            <a:off x="8996760" y="-4808160"/>
            <a:ext cx="18360" cy="100677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096" y="0"/>
            <a:ext cx="13753528" cy="700652"/>
          </a:xfrm>
        </p:spPr>
        <p:txBody>
          <a:bodyPr/>
          <a:lstStyle/>
          <a:p>
            <a:r>
              <a:rPr lang="ru-RU" sz="3200" b="1" dirty="0"/>
              <a:t> 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200" b="1" dirty="0"/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основным направлениям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1884"/>
              </p:ext>
            </p:extLst>
          </p:nvPr>
        </p:nvGraphicFramePr>
        <p:xfrm>
          <a:off x="503040" y="751012"/>
          <a:ext cx="17137904" cy="824036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675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1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3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Пороговое значение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показатели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1600" kern="1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дистанционных медицинских услуг, оказанных населению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1600" kern="1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1600" kern="1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1600" kern="1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5 % -5 б</a:t>
                      </a:r>
                    </a:p>
                    <a:p>
                      <a:pPr indent="21590"/>
                      <a:r>
                        <a:rPr lang="ru-RU" sz="1600" kern="1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 5 % -0 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4,2% -0 балл</a:t>
                      </a:r>
                    </a:p>
                  </a:txBody>
                  <a:tcPr marL="26289" marR="26289" marT="0" marB="0"/>
                </a:tc>
                <a:extLst>
                  <a:ext uri="{0D108BD9-81ED-4DB2-BD59-A6C34878D82A}">
                    <a16:rowId xmlns:a16="http://schemas.microsoft.com/office/drawing/2014/main" val="4243079805"/>
                  </a:ext>
                </a:extLst>
              </a:tr>
              <a:tr h="941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 младенческой смертности на дому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отчетный период детская смертность от 7 дней до 5 лет, предотвратимая на уровне ПМСП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отсутствует.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скрининговыми осмотрами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100%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100 % -5 б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100 % -0 б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скрининговыми осмотрами -100%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Заболеваемость ожирением среди детей (0-14 лет)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148,2 на 100 тыс. населения  того же возраста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148.2 и менее -5 б,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148,2 – 0 б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Заболеваемость ожирением среди детей -41,0на 100 тыс. нас. - достигнут</a:t>
                      </a:r>
                      <a:r>
                        <a:rPr lang="ru-RU" sz="1600" b="1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 посещений организаций здравоохранения, оказывающих ПМСП , на одного жителя в год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6,05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6,05 и более  -5 б.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Менее 6,05 -0 б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посещений – 5,8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вакцинацией, ревакцинацией подлежащего контингента согласно Национального календаря прививок РК хват вакцинацией, ревакцинацией подлежащего контингента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</a:t>
                      </a: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плана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%-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достигнут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Увеличение охвата детей до1 года проактивным наблюдением и скринингами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менее 92 %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Более 92 % -5 б.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Менее 92 % -0 б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охват </a:t>
                      </a: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проактивны</a:t>
                      </a:r>
                      <a:r>
                        <a:rPr lang="kk-KZ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наблюдением и скринингами</a:t>
                      </a:r>
                      <a:r>
                        <a:rPr lang="kk-KZ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-92%</a:t>
                      </a:r>
                      <a:r>
                        <a:rPr lang="ru-RU" sz="1600" b="1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достигнут.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5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Увеличение охвата медицинской реабилитацией детей с ограниченными возможностями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менее </a:t>
                      </a:r>
                      <a:r>
                        <a:rPr lang="en-US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Более </a:t>
                      </a:r>
                      <a:r>
                        <a:rPr lang="en-US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5 % -5 б.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Менее </a:t>
                      </a:r>
                      <a:r>
                        <a:rPr lang="en-US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5 % -0 б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охват медицинской реабилитацией детей с ограниченными возможностями  </a:t>
                      </a:r>
                      <a:r>
                        <a:rPr lang="ru-RU" sz="1600" b="1" kern="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достигнут.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Удельный вес взрослого населения с латентной туберкулезной инфекцией с проведением профилактическим лечением из числа подлежащих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90 % -5 б.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90 % -0 б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детей с латентной туберкулезной инфекцией-100%</a:t>
                      </a:r>
                      <a:r>
                        <a:rPr lang="ru-RU" sz="1600" b="1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достигнут.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Удельный вес детей с латентной туберкулезной инфекцией с проведением профилактическим лечением из числа подлежащих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90 % -5 б.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90 % -0 б</a:t>
                      </a:r>
                      <a:endParaRPr lang="ru-RU" sz="1600" kern="1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детей с латентной туберкулезной инфекцией-100%</a:t>
                      </a:r>
                      <a:r>
                        <a:rPr lang="ru-RU" sz="1600" b="1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достигнут.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24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6289" marR="26289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 выявления туберкулеза  методом флюорографии среди групп высокого риска по туберкулезу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3,0% на 1000 осмотренных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3 % -5 б.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3% -0 б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kern="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ru-RU" sz="1600" kern="1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359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368136" y="218141"/>
            <a:ext cx="6281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службы поддержки пациентов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13396" y="741361"/>
            <a:ext cx="59452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вызовов СП 4 категории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0528" y="1831132"/>
            <a:ext cx="6398071" cy="2187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2022 год: кол-во вызовов – 1599 (договор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аутосорсинга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ССМП)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 год: кол-во вызовов –  1782 (договор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аутосорсинга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ССМП)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 год: кол-во вызовов –  1717 (договор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аутосорсинга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ССМП)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61701"/>
              </p:ext>
            </p:extLst>
          </p:nvPr>
        </p:nvGraphicFramePr>
        <p:xfrm>
          <a:off x="8215306" y="785775"/>
          <a:ext cx="9572692" cy="4472031"/>
        </p:xfrm>
        <a:graphic>
          <a:graphicData uri="http://schemas.openxmlformats.org/drawingml/2006/table">
            <a:tbl>
              <a:tblPr/>
              <a:tblGrid>
                <a:gridCol w="4267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0040">
                <a:tc rowSpan="2"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2023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71">
                <a:tc vMerge="1"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абс.ч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абс.ч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 обращений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 письменно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84,9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 устно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15,1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30,4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Сайт МЗ РК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 имя директора ЦПМСП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13,3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СППиВА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Журнал обращений и жалоб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В УОЗ г. Алматы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өтініш ЦПМСП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26,7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35,7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Open Almaty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Qoldau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28,9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37,5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өтініш УОЗ г. Алматы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7,1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97577"/>
              </p:ext>
            </p:extLst>
          </p:nvPr>
        </p:nvGraphicFramePr>
        <p:xfrm>
          <a:off x="8215307" y="5500688"/>
          <a:ext cx="9572690" cy="4072227"/>
        </p:xfrm>
        <a:graphic>
          <a:graphicData uri="http://schemas.openxmlformats.org/drawingml/2006/table">
            <a:tbl>
              <a:tblPr/>
              <a:tblGrid>
                <a:gridCol w="4306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7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917">
                <a:tc rowSpan="2"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99">
                <a:tc vMerge="1"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абс.ч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абс.ч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17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 обращений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917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917">
                <a:tc>
                  <a:txBody>
                    <a:bodyPr/>
                    <a:lstStyle/>
                    <a:p>
                      <a:pPr indent="-220980" algn="just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жалобы на руководителя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739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некачественное лечение, обследование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26,4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26,8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недостаток в организации приема больных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35,8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46,4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отказ в госпитализации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взимание денежных средств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нарушение этики и деонтологии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5,7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7,1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оказание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гос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. услуг (прикрепление к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мед.организации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997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Приобретение медикаментов, входящих в ГОБМП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7833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Обоснованность выдачи листа нетрудоспособности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917">
                <a:tc>
                  <a:txBody>
                    <a:bodyPr/>
                    <a:lstStyle/>
                    <a:p>
                      <a:pPr indent="-220980"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Прочие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28,3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098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14,3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8137A060-76E0-5F28-9DFA-44E533F9B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325869"/>
              </p:ext>
            </p:extLst>
          </p:nvPr>
        </p:nvGraphicFramePr>
        <p:xfrm>
          <a:off x="760528" y="5257806"/>
          <a:ext cx="6500622" cy="356058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535333">
                  <a:extLst>
                    <a:ext uri="{9D8B030D-6E8A-4147-A177-3AD203B41FA5}">
                      <a16:colId xmlns:a16="http://schemas.microsoft.com/office/drawing/2014/main" val="3471396898"/>
                    </a:ext>
                  </a:extLst>
                </a:gridCol>
                <a:gridCol w="1654871">
                  <a:extLst>
                    <a:ext uri="{9D8B030D-6E8A-4147-A177-3AD203B41FA5}">
                      <a16:colId xmlns:a16="http://schemas.microsoft.com/office/drawing/2014/main" val="4064876930"/>
                    </a:ext>
                  </a:extLst>
                </a:gridCol>
                <a:gridCol w="1664876">
                  <a:extLst>
                    <a:ext uri="{9D8B030D-6E8A-4147-A177-3AD203B41FA5}">
                      <a16:colId xmlns:a16="http://schemas.microsoft.com/office/drawing/2014/main" val="2239298727"/>
                    </a:ext>
                  </a:extLst>
                </a:gridCol>
                <a:gridCol w="1645542">
                  <a:extLst>
                    <a:ext uri="{9D8B030D-6E8A-4147-A177-3AD203B41FA5}">
                      <a16:colId xmlns:a16="http://schemas.microsoft.com/office/drawing/2014/main" val="2808795289"/>
                    </a:ext>
                  </a:extLst>
                </a:gridCol>
              </a:tblGrid>
              <a:tr h="606236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2021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2022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2023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911944"/>
                  </a:ext>
                </a:extLst>
              </a:tr>
              <a:tr h="492391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Всего  больных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623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443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270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4820531"/>
                  </a:ext>
                </a:extLst>
              </a:tr>
              <a:tr h="246196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Койко-дни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4900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3429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1900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9903678"/>
                  </a:ext>
                </a:extLst>
              </a:tr>
              <a:tr h="492391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Среднее пребывание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7,9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7,7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7,0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7819038"/>
                  </a:ext>
                </a:extLst>
              </a:tr>
              <a:tr h="738587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Пролечено пациентов из «Д» группы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507-81,4%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375-84,7%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231-85,6%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2178874"/>
                  </a:ext>
                </a:extLst>
              </a:tr>
              <a:tr h="98478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в т.ч. лица имеющие инвалидность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86 (13,8%)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из них детей-9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</a:rPr>
                        <a:t>взрослых-77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43 (9,7%)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из них детей-3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взрослых-40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19 (7,0%)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из них детей-0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взрослых-19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7501096"/>
                  </a:ext>
                </a:extLst>
              </a:tr>
            </a:tbl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5155C86-49EF-3948-72FC-253AD7F9C0BD}"/>
              </a:ext>
            </a:extLst>
          </p:cNvPr>
          <p:cNvSpPr/>
          <p:nvPr/>
        </p:nvSpPr>
        <p:spPr>
          <a:xfrm>
            <a:off x="986961" y="4373329"/>
            <a:ext cx="5945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Оказание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тационарозамещающей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помощи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0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200" y="174948"/>
            <a:ext cx="14833648" cy="720080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Плановые показатели деятельности на следующий  отчетный период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935088" y="1039044"/>
            <a:ext cx="16777864" cy="7848872"/>
          </a:xfrm>
        </p:spPr>
        <p:txBody>
          <a:bodyPr/>
          <a:lstStyle/>
          <a:p>
            <a:r>
              <a:rPr lang="kk-KZ" b="1" dirty="0"/>
              <a:t> </a:t>
            </a:r>
            <a:endParaRPr lang="ru-RU" dirty="0"/>
          </a:p>
          <a:p>
            <a:r>
              <a:rPr lang="kk-KZ" sz="2800" dirty="0"/>
              <a:t>	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младенческой смертности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внедрение стратегии интегрированного ведения болезней детского возраста (ИВБДВ). Эта стратегия направлена на снижение заболеваемости и смертности среди детей младшего возраста за счет раннего выявления заболеваний и комплексного подхода к их лечению.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универсальную прогрессивную модель патронажного обследования беременных женщин и детей раннего возраста. Особое внимание уделить социально уязвимым группам, обеспечив доступ к медицинским услугам и консультированию, 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овысить доли благоприятных исходов беременности и рождения здоровых детей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Стабилизация эпидемиологической ситуации по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вакциноуправляемым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достижение плановых показателей по вакцинации (не менее 96% охвата населения). Для этого усилить взаимодействие с медицинскими организациями первичного звена, образовательными учреждениями и социальными службами.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активную информационную кампанию среди населения, разъясняя важность прививок и развенчивая мифы о вакцинации.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специализированных служб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 укомплектование штатных единиц отделения специализированной службы.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молодых специалистов через программы наставничества, предоставление социальных гарантий и возможности профессионального роста.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мониторинг удовлетворенности сотрудников условиями труда для снижения текучести кадров.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медицинского персонала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регулярные образовательные мероприятия: тренинги, семинары, мастер-классы, с участием ведущих специалистов отрасли.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в образовательные программы актуальные темы, такие как принципы мультидисциплинарного подхода, управление стрессом в медицинской практике и использование современных технологий диагностики.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пациентами 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реализацию программы управления здоровьем (ПУЗ) с фокусом на профилактическую работу с пациентами.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охват универсальной модели патронажного обследования беременных женщин и детей раннего возраста. Включить в программу консультации по здоровому образу жизни, рациональному питанию и психосоциальной поддержке.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регулярный мониторинг эффективности программ патронажа и коррекцию подходов на основе анализа полученных данных.</a:t>
            </a:r>
          </a:p>
          <a:p>
            <a:pPr marL="457200" lvl="1" algn="l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Повышение уровня удовлетворенности пациентов</a:t>
            </a:r>
          </a:p>
          <a:p>
            <a:pPr marL="457200"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1.Внедрение службы поддержки пациентов (СПП) в медицинских учреждениях способствует улучшению качества предоставляемых услуг и укреплению доверия между пациентами и медицинским персоналом. </a:t>
            </a:r>
          </a:p>
          <a:p>
            <a:pPr marL="457200"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2.координировать взаимодействие между различными специалистами и делает процесс лечения более удобным и прозрачным.</a:t>
            </a:r>
          </a:p>
          <a:p>
            <a:pPr marL="457200" lvl="1"/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ru-RU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Объединение педиатрического и взрослого отделений для создания Центра семейного здоровья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1.</a:t>
            </a: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Завершить процесс слияния двух отделений в структуру ЦСЗ</a:t>
            </a:r>
          </a:p>
          <a:p>
            <a:pPr marL="457200" lvl="1" algn="just">
              <a:lnSpc>
                <a:spcPct val="107000"/>
              </a:lnSpc>
              <a:buSzPts val="1000"/>
              <a:tabLst>
                <a:tab pos="9144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2.Провести реорганизацию маршрутизации пациентов, обеспечив удобство обращения для всех возрастных групп.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73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AutoShape 2"/>
          <p:cNvSpPr/>
          <p:nvPr/>
        </p:nvSpPr>
        <p:spPr>
          <a:xfrm>
            <a:off x="1526400" y="3586680"/>
            <a:ext cx="6969240" cy="93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AutoShape 3"/>
          <p:cNvSpPr/>
          <p:nvPr/>
        </p:nvSpPr>
        <p:spPr>
          <a:xfrm>
            <a:off x="1526400" y="4566600"/>
            <a:ext cx="6969240" cy="93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AutoShape 15"/>
          <p:cNvSpPr/>
          <p:nvPr/>
        </p:nvSpPr>
        <p:spPr>
          <a:xfrm rot="16200000">
            <a:off x="8496902" y="1881716"/>
            <a:ext cx="86400" cy="140004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AutoShape 16"/>
          <p:cNvSpPr/>
          <p:nvPr/>
        </p:nvSpPr>
        <p:spPr>
          <a:xfrm rot="16200000">
            <a:off x="8180640" y="-6042397"/>
            <a:ext cx="86400" cy="140004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AutoShape 17"/>
          <p:cNvSpPr/>
          <p:nvPr/>
        </p:nvSpPr>
        <p:spPr>
          <a:xfrm>
            <a:off x="17055360" y="-114480"/>
            <a:ext cx="9000" cy="106750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69" name="Group 18"/>
          <p:cNvGrpSpPr/>
          <p:nvPr/>
        </p:nvGrpSpPr>
        <p:grpSpPr>
          <a:xfrm>
            <a:off x="17610840" y="9291240"/>
            <a:ext cx="151920" cy="609120"/>
            <a:chOff x="17610840" y="9291240"/>
            <a:chExt cx="151920" cy="609120"/>
          </a:xfrm>
        </p:grpSpPr>
        <p:grpSp>
          <p:nvGrpSpPr>
            <p:cNvPr id="70" name="Group 19"/>
            <p:cNvGrpSpPr/>
            <p:nvPr/>
          </p:nvGrpSpPr>
          <p:grpSpPr>
            <a:xfrm>
              <a:off x="17610840" y="9519840"/>
              <a:ext cx="151920" cy="151920"/>
              <a:chOff x="17610840" y="9519840"/>
              <a:chExt cx="151920" cy="151920"/>
            </a:xfrm>
          </p:grpSpPr>
          <p:sp>
            <p:nvSpPr>
              <p:cNvPr id="71" name="Freeform 20"/>
              <p:cNvSpPr/>
              <p:nvPr/>
            </p:nvSpPr>
            <p:spPr>
              <a:xfrm rot="10800000">
                <a:off x="17610840" y="95198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2" name="Group 21"/>
            <p:cNvGrpSpPr/>
            <p:nvPr/>
          </p:nvGrpSpPr>
          <p:grpSpPr>
            <a:xfrm>
              <a:off x="17610840" y="9748440"/>
              <a:ext cx="151920" cy="151920"/>
              <a:chOff x="17610840" y="9748440"/>
              <a:chExt cx="151920" cy="151920"/>
            </a:xfrm>
          </p:grpSpPr>
          <p:sp>
            <p:nvSpPr>
              <p:cNvPr id="73" name="Freeform 22"/>
              <p:cNvSpPr/>
              <p:nvPr/>
            </p:nvSpPr>
            <p:spPr>
              <a:xfrm rot="10800000">
                <a:off x="17610840" y="97484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4" name="Group 23"/>
            <p:cNvGrpSpPr/>
            <p:nvPr/>
          </p:nvGrpSpPr>
          <p:grpSpPr>
            <a:xfrm>
              <a:off x="17610840" y="9291240"/>
              <a:ext cx="151920" cy="151920"/>
              <a:chOff x="17610840" y="9291240"/>
              <a:chExt cx="151920" cy="151920"/>
            </a:xfrm>
          </p:grpSpPr>
          <p:sp>
            <p:nvSpPr>
              <p:cNvPr id="75" name="Freeform 24"/>
              <p:cNvSpPr/>
              <p:nvPr/>
            </p:nvSpPr>
            <p:spPr>
              <a:xfrm rot="10800000">
                <a:off x="17610840" y="92912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76" name="Picture 46"/>
          <p:cNvPicPr/>
          <p:nvPr/>
        </p:nvPicPr>
        <p:blipFill>
          <a:blip r:embed="rId2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grpSp>
        <p:nvGrpSpPr>
          <p:cNvPr id="77" name="Объект 3"/>
          <p:cNvGrpSpPr/>
          <p:nvPr/>
        </p:nvGrpSpPr>
        <p:grpSpPr>
          <a:xfrm>
            <a:off x="953088" y="1361135"/>
            <a:ext cx="16085494" cy="7520780"/>
            <a:chOff x="681048" y="1370127"/>
            <a:chExt cx="15951786" cy="8007295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1371600" y="1409760"/>
              <a:ext cx="14325120" cy="72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" name="Блок-схема: ручное управление 78"/>
            <p:cNvSpPr/>
            <p:nvPr/>
          </p:nvSpPr>
          <p:spPr>
            <a:xfrm rot="16200000">
              <a:off x="-644612" y="2778979"/>
              <a:ext cx="7924103" cy="5272784"/>
            </a:xfrm>
            <a:prstGeom prst="flowChartManualOperati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0000">
                  <a:shade val="95000"/>
                  <a:satMod val="105000"/>
                </a:srgbClr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/>
          </p:style>
          <p:txBody>
            <a:bodyPr rot="5400000" vert="horz" lIns="0" tIns="177840" rIns="0" bIns="177840" numCol="1" spcCol="1440" anchor="ctr">
              <a:noAutofit/>
            </a:bodyPr>
            <a:lstStyle/>
            <a:p>
              <a:pPr indent="450215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КГП на ПХВ «Центр ПМСП Алмалинского района»</a:t>
              </a: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расположен  по адресу: ул. Толе би, 157. Имеет также 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административное </a:t>
              </a: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отделение в отдельном здании по адресу: ул. Шарипова, 88. </a:t>
              </a:r>
              <a:endPara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indent="450215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Обслуживание пациентов  в квадрате улиц: Абая - Гоголя - Ауэзова - </a:t>
              </a:r>
              <a:r>
                <a:rPr lang="ru-RU" sz="2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Байзакова</a:t>
              </a: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(взрослое и детское население),  Абая – Гоголя – </a:t>
              </a:r>
              <a:r>
                <a:rPr lang="ru-RU" sz="2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Желтоксан</a:t>
              </a: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(нечетная сторона) - </a:t>
              </a:r>
              <a:r>
                <a:rPr lang="ru-RU" sz="2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Байзакова</a:t>
              </a:r>
              <a:r>
                <a:rPr lang="ru-RU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(обслуживание только детского населения). </a:t>
              </a:r>
              <a:endPara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  <p:sp>
          <p:nvSpPr>
            <p:cNvPr id="80" name="Блок-схема: ручное управление 79"/>
            <p:cNvSpPr/>
            <p:nvPr/>
          </p:nvSpPr>
          <p:spPr>
            <a:xfrm rot="16200000">
              <a:off x="5096873" y="2686657"/>
              <a:ext cx="7520779" cy="4887719"/>
            </a:xfrm>
            <a:prstGeom prst="flowChartManualOperation">
              <a:avLst/>
            </a:prstGeom>
            <a:gradFill rotWithShape="0">
              <a:gsLst>
                <a:gs pos="0">
                  <a:srgbClr val="D0D0D0"/>
                </a:gs>
                <a:gs pos="100000">
                  <a:srgbClr val="EDEDED"/>
                </a:gs>
              </a:gsLst>
              <a:lin ang="10800000"/>
            </a:gradFill>
            <a:ln>
              <a:solidFill>
                <a:srgbClr val="000000">
                  <a:shade val="95000"/>
                  <a:satMod val="105000"/>
                </a:srgbClr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/>
          </p:style>
          <p:txBody>
            <a:bodyPr rot="5400000" vert="horz" lIns="0" tIns="177840" rIns="0" bIns="1778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endParaRPr lang="ru-RU" sz="2400" b="0" strike="noStrike" spc="-1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Блок-схема: ручное управление 80"/>
            <p:cNvSpPr/>
            <p:nvPr/>
          </p:nvSpPr>
          <p:spPr>
            <a:xfrm rot="16200000">
              <a:off x="10424172" y="2682245"/>
              <a:ext cx="7520779" cy="4896544"/>
            </a:xfrm>
            <a:prstGeom prst="flowChartManualOperati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0000">
                  <a:shade val="95000"/>
                  <a:satMod val="105000"/>
                </a:srgbClr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/>
          </p:style>
          <p:txBody>
            <a:bodyPr rot="5400000" vert="horz" lIns="0" tIns="177840" rIns="0" bIns="1778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981"/>
                </a:spcAft>
              </a:pPr>
              <a:endPara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Блок-схема: ручное управление 22"/>
          <p:cNvSpPr/>
          <p:nvPr/>
        </p:nvSpPr>
        <p:spPr>
          <a:xfrm rot="16200000">
            <a:off x="5432434" y="2233294"/>
            <a:ext cx="7520779" cy="4896544"/>
          </a:xfrm>
          <a:prstGeom prst="flowChartManualOpe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>
                <a:shade val="95000"/>
                <a:satMod val="105000"/>
              </a:srgbClr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rot="5400000" vert="horz" lIns="0" tIns="177840" rIns="0" bIns="177840" numCol="1" spcCol="144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981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Амбулаторно - поликлиническая помощь представлена участковой службой, консультативно – лечебной помощью узких специалистов, пунктами забора анализов, физиотерапевтическим отделением и дневным стационаром на 3 койки с режимом работы в 2 смены. Рассчитан  на 250  посещении в день </a:t>
            </a:r>
          </a:p>
          <a:p>
            <a:pPr algn="ctr">
              <a:lnSpc>
                <a:spcPct val="90000"/>
              </a:lnSpc>
              <a:spcAft>
                <a:spcPts val="981"/>
              </a:spcAf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ПМСП Алмалинского района пройдена аккредитация </a:t>
            </a: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 3 по 5 октября 2022 года Предыдущая была пройдена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августе 2019 года, сроком на 3 года, была присвоена вторая категория.</a:t>
            </a:r>
          </a:p>
          <a:p>
            <a:pPr algn="ctr">
              <a:lnSpc>
                <a:spcPct val="90000"/>
              </a:lnSpc>
              <a:spcAft>
                <a:spcPts val="981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90000"/>
              </a:lnSpc>
              <a:spcAft>
                <a:spcPts val="981"/>
              </a:spcAft>
            </a:pP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28376" y="2911251"/>
            <a:ext cx="408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прикрепленного на 31.12.2024 год - 26364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распределено на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участка общей практики,  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участка педиатрии.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обслуживания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поликлиники находятся 8 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школ,  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8 детских </a:t>
            </a: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учреждений. </a:t>
            </a:r>
          </a:p>
          <a:p>
            <a:pPr algn="ctr">
              <a:lnSpc>
                <a:spcPct val="100000"/>
              </a:lnSpc>
            </a:pPr>
            <a:endParaRPr lang="ru-RU" sz="24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6279" y="232980"/>
            <a:ext cx="76538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сведения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AutoShape 2"/>
          <p:cNvSpPr/>
          <p:nvPr/>
        </p:nvSpPr>
        <p:spPr>
          <a:xfrm>
            <a:off x="17055360" y="-114480"/>
            <a:ext cx="9000" cy="10675080"/>
          </a:xfrm>
          <a:prstGeom prst="rect">
            <a:avLst/>
          </a:prstGeom>
          <a:solidFill>
            <a:srgbClr val="000000"/>
          </a:solidFill>
          <a:ln w="0"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83" name="TextBox 9"/>
          <p:cNvSpPr/>
          <p:nvPr/>
        </p:nvSpPr>
        <p:spPr>
          <a:xfrm>
            <a:off x="8215882" y="403325"/>
            <a:ext cx="10042520" cy="6347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50"/>
              </a:lnSpc>
            </a:pPr>
            <a:r>
              <a:rPr lang="kk-KZ" sz="32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структура поликлиники</a:t>
            </a:r>
            <a:endParaRPr lang="ru-RU" sz="32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4" name="Group 13"/>
          <p:cNvGrpSpPr/>
          <p:nvPr/>
        </p:nvGrpSpPr>
        <p:grpSpPr>
          <a:xfrm>
            <a:off x="17610840" y="9291240"/>
            <a:ext cx="151920" cy="609120"/>
            <a:chOff x="17610840" y="9291240"/>
            <a:chExt cx="151920" cy="609120"/>
          </a:xfrm>
        </p:grpSpPr>
        <p:grpSp>
          <p:nvGrpSpPr>
            <p:cNvPr id="85" name="Group 14"/>
            <p:cNvGrpSpPr/>
            <p:nvPr/>
          </p:nvGrpSpPr>
          <p:grpSpPr>
            <a:xfrm>
              <a:off x="17610840" y="9519840"/>
              <a:ext cx="151920" cy="151920"/>
              <a:chOff x="17610840" y="9519840"/>
              <a:chExt cx="151920" cy="151920"/>
            </a:xfrm>
          </p:grpSpPr>
          <p:sp>
            <p:nvSpPr>
              <p:cNvPr id="86" name="Freeform 15"/>
              <p:cNvSpPr/>
              <p:nvPr/>
            </p:nvSpPr>
            <p:spPr>
              <a:xfrm rot="10800000">
                <a:off x="17610840" y="95198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87" name="Group 16"/>
            <p:cNvGrpSpPr/>
            <p:nvPr/>
          </p:nvGrpSpPr>
          <p:grpSpPr>
            <a:xfrm>
              <a:off x="17610840" y="9748440"/>
              <a:ext cx="151920" cy="151920"/>
              <a:chOff x="17610840" y="9748440"/>
              <a:chExt cx="151920" cy="151920"/>
            </a:xfrm>
          </p:grpSpPr>
          <p:sp>
            <p:nvSpPr>
              <p:cNvPr id="88" name="Freeform 17"/>
              <p:cNvSpPr/>
              <p:nvPr/>
            </p:nvSpPr>
            <p:spPr>
              <a:xfrm rot="10800000">
                <a:off x="17610840" y="97484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89" name="Group 18"/>
            <p:cNvGrpSpPr/>
            <p:nvPr/>
          </p:nvGrpSpPr>
          <p:grpSpPr>
            <a:xfrm>
              <a:off x="17610840" y="9291240"/>
              <a:ext cx="151920" cy="151920"/>
              <a:chOff x="17610840" y="9291240"/>
              <a:chExt cx="151920" cy="151920"/>
            </a:xfrm>
          </p:grpSpPr>
          <p:sp>
            <p:nvSpPr>
              <p:cNvPr id="90" name="Freeform 19"/>
              <p:cNvSpPr/>
              <p:nvPr/>
            </p:nvSpPr>
            <p:spPr>
              <a:xfrm rot="10800000">
                <a:off x="17610840" y="92912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91" name="Picture 21"/>
          <p:cNvPicPr/>
          <p:nvPr/>
        </p:nvPicPr>
        <p:blipFill>
          <a:blip r:embed="rId2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12758" y="720720"/>
            <a:ext cx="7056784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доступной, качественной, первичной медико-санитарной и специализированной помощи, улучшение здоровья населения посредством предоставления медицинских услуг высокого качества на основе сочетания профессионализма, интеллектуального потенциала сотрудников, современного оборудования прикрепленному населению.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Видение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образцовой поликлиникой г. Алматы, привлекательной для пациентов на основе постоянного развития и улучшения качества медицинских услуг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Видение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акцентировано на принципах деятельности по реализации миссии и включает: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Пациентоориентированность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Конкурентоспособность.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Улучшение здоровья прикрепленного населения путем предоставления доступной, квалифицированной медицинской помощи и удовлетворение их потребностей по сохранению здоровья и улучшения качества жизни.</a:t>
            </a:r>
          </a:p>
          <a:p>
            <a:endParaRPr lang="ru-RU" sz="22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78" y="1428724"/>
            <a:ext cx="10072758" cy="785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120" y="177440"/>
            <a:ext cx="15934456" cy="77640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Анализ финансово-хозяйственной деятельности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BB52DB1-7DDB-BC89-0D60-13170BDFD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036981"/>
              </p:ext>
            </p:extLst>
          </p:nvPr>
        </p:nvGraphicFramePr>
        <p:xfrm>
          <a:off x="791072" y="953842"/>
          <a:ext cx="15769751" cy="915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324">
                  <a:extLst>
                    <a:ext uri="{9D8B030D-6E8A-4147-A177-3AD203B41FA5}">
                      <a16:colId xmlns:a16="http://schemas.microsoft.com/office/drawing/2014/main" val="1920290792"/>
                    </a:ext>
                  </a:extLst>
                </a:gridCol>
                <a:gridCol w="5671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1604">
                  <a:extLst>
                    <a:ext uri="{9D8B030D-6E8A-4147-A177-3AD203B41FA5}">
                      <a16:colId xmlns:a16="http://schemas.microsoft.com/office/drawing/2014/main" val="3094607257"/>
                    </a:ext>
                  </a:extLst>
                </a:gridCol>
                <a:gridCol w="2754290">
                  <a:extLst>
                    <a:ext uri="{9D8B030D-6E8A-4147-A177-3AD203B41FA5}">
                      <a16:colId xmlns:a16="http://schemas.microsoft.com/office/drawing/2014/main" val="2058839152"/>
                    </a:ext>
                  </a:extLst>
                </a:gridCol>
                <a:gridCol w="3225632">
                  <a:extLst>
                    <a:ext uri="{9D8B030D-6E8A-4147-A177-3AD203B41FA5}">
                      <a16:colId xmlns:a16="http://schemas.microsoft.com/office/drawing/2014/main" val="1401226968"/>
                    </a:ext>
                  </a:extLst>
                </a:gridCol>
              </a:tblGrid>
              <a:tr h="1127122">
                <a:tc>
                  <a:txBody>
                    <a:bodyPr/>
                    <a:lstStyle/>
                    <a:p>
                      <a:pPr marR="8826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  №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(тыс. </a:t>
                      </a:r>
                      <a:r>
                        <a:rPr lang="ru-RU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8265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(тыс. </a:t>
                      </a:r>
                      <a:r>
                        <a:rPr lang="ru-RU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8265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(тыс. </a:t>
                      </a:r>
                      <a:r>
                        <a:rPr lang="ru-RU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961376"/>
                  </a:ext>
                </a:extLst>
              </a:tr>
              <a:tr h="646858">
                <a:tc rowSpan="5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kk-KZ" sz="2200" dirty="0">
                          <a:effectLst/>
                          <a:latin typeface="Calibri"/>
                          <a:cs typeface="Times New Roman"/>
                        </a:rPr>
                        <a:t>Доходы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vert="vert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2000" b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республиканскому бюджету на АПП выделено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1 016 375,0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987134,4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1 013 085,6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858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стационар замещающую помощь из республиканского бюджета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40 480,1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30 539,4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22 047,9</a:t>
                      </a:r>
                    </a:p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858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обеспечения работы медицинских призывных и приписных комиссий военкоматов (РВК)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3 984,9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5 333,4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0" dirty="0">
                          <a:latin typeface="Times New Roman" pitchFamily="18" charset="0"/>
                          <a:cs typeface="Times New Roman" pitchFamily="18" charset="0"/>
                        </a:rPr>
                        <a:t>платные</a:t>
                      </a:r>
                      <a:r>
                        <a:rPr lang="kk-KZ" sz="20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услуги и прочие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0" dirty="0">
                          <a:latin typeface="Times New Roman" pitchFamily="18" charset="0"/>
                          <a:cs typeface="Times New Roman" pitchFamily="18" charset="0"/>
                        </a:rPr>
                        <a:t>574,6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itchFamily="18" charset="0"/>
                          <a:cs typeface="Times New Roman" pitchFamily="18" charset="0"/>
                        </a:rPr>
                        <a:t>17 272,0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itchFamily="18" charset="0"/>
                          <a:cs typeface="Times New Roman" pitchFamily="18" charset="0"/>
                        </a:rPr>
                        <a:t>1 361,9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154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объем финансирования</a:t>
                      </a: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1 061 416,6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1 040 279,2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1 036 495,4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858">
                <a:tc rowSpan="7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kk-KZ" sz="2200" dirty="0">
                          <a:effectLst/>
                          <a:latin typeface="Calibri"/>
                          <a:cs typeface="Times New Roman"/>
                        </a:rPr>
                        <a:t>Расходы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vert="vert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заработную плату израсходовано: </a:t>
                      </a:r>
                    </a:p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538 967,0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567 685,2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kk-K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613 012,6 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0499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оплату СКПН выделено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24 944,6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26 691,4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22 366 ,7</a:t>
                      </a:r>
                    </a:p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2628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денежные выплаты (дифференцированная оплата труда)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8 521,4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333,1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7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соисполнителям и поставщикам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225 423,0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352 598,9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393 615,4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226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медикаментов и ИМН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65 135,0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47 948,5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19 169,2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6369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/>
                          <a:cs typeface="Times New Roman"/>
                        </a:rPr>
                        <a:t>4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медицинского оборудования                              и основных средств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12 673,0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40 355,2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10 697,2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3116">
                <a:tc vMerge="1"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расходы: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1 052 899,13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1035 279,2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1036 494,4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46858"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dirty="0"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endParaRPr lang="ru-RU" sz="2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прибыль: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8 515,47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5000,0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826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44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AutoShape 2"/>
          <p:cNvSpPr/>
          <p:nvPr/>
        </p:nvSpPr>
        <p:spPr>
          <a:xfrm>
            <a:off x="17055360" y="-114480"/>
            <a:ext cx="9000" cy="106750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AutoShape 7"/>
          <p:cNvSpPr/>
          <p:nvPr/>
        </p:nvSpPr>
        <p:spPr>
          <a:xfrm rot="16200000">
            <a:off x="6443423" y="5817940"/>
            <a:ext cx="4958280" cy="9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AutoShape 8"/>
          <p:cNvSpPr/>
          <p:nvPr/>
        </p:nvSpPr>
        <p:spPr>
          <a:xfrm>
            <a:off x="2098551" y="964163"/>
            <a:ext cx="13509360" cy="777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3" name="AutoShape 9"/>
          <p:cNvSpPr/>
          <p:nvPr/>
        </p:nvSpPr>
        <p:spPr>
          <a:xfrm>
            <a:off x="2100438" y="1327076"/>
            <a:ext cx="13509360" cy="9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34" name="Group 12"/>
          <p:cNvGrpSpPr/>
          <p:nvPr/>
        </p:nvGrpSpPr>
        <p:grpSpPr>
          <a:xfrm>
            <a:off x="9593079" y="1547640"/>
            <a:ext cx="5127480" cy="1254960"/>
            <a:chOff x="9588960" y="1582200"/>
            <a:chExt cx="5127480" cy="1254960"/>
          </a:xfrm>
        </p:grpSpPr>
        <p:sp>
          <p:nvSpPr>
            <p:cNvPr id="136" name="TextBox 14"/>
            <p:cNvSpPr/>
            <p:nvPr/>
          </p:nvSpPr>
          <p:spPr>
            <a:xfrm>
              <a:off x="9588960" y="1582200"/>
              <a:ext cx="5127480" cy="732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7" name="TextBox 15"/>
            <p:cNvSpPr/>
            <p:nvPr/>
          </p:nvSpPr>
          <p:spPr>
            <a:xfrm>
              <a:off x="9588960" y="2465280"/>
              <a:ext cx="4948200" cy="371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8" name="TextBox 16"/>
          <p:cNvSpPr/>
          <p:nvPr/>
        </p:nvSpPr>
        <p:spPr>
          <a:xfrm>
            <a:off x="2100438" y="465300"/>
            <a:ext cx="11292034" cy="4103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Штатная численность и анализ кадрового состава </a:t>
            </a:r>
            <a:endParaRPr lang="ru-RU" sz="32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9" name="Group 17"/>
          <p:cNvGrpSpPr/>
          <p:nvPr/>
        </p:nvGrpSpPr>
        <p:grpSpPr>
          <a:xfrm>
            <a:off x="17610840" y="9291240"/>
            <a:ext cx="151920" cy="609120"/>
            <a:chOff x="17610840" y="9291240"/>
            <a:chExt cx="151920" cy="609120"/>
          </a:xfrm>
        </p:grpSpPr>
        <p:grpSp>
          <p:nvGrpSpPr>
            <p:cNvPr id="140" name="Group 18"/>
            <p:cNvGrpSpPr/>
            <p:nvPr/>
          </p:nvGrpSpPr>
          <p:grpSpPr>
            <a:xfrm>
              <a:off x="17610840" y="9519840"/>
              <a:ext cx="151920" cy="151920"/>
              <a:chOff x="17610840" y="9519840"/>
              <a:chExt cx="151920" cy="151920"/>
            </a:xfrm>
          </p:grpSpPr>
          <p:sp>
            <p:nvSpPr>
              <p:cNvPr id="141" name="Freeform 19"/>
              <p:cNvSpPr/>
              <p:nvPr/>
            </p:nvSpPr>
            <p:spPr>
              <a:xfrm rot="10800000">
                <a:off x="17610840" y="95198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42" name="Group 20"/>
            <p:cNvGrpSpPr/>
            <p:nvPr/>
          </p:nvGrpSpPr>
          <p:grpSpPr>
            <a:xfrm>
              <a:off x="17610840" y="9748440"/>
              <a:ext cx="151920" cy="151920"/>
              <a:chOff x="17610840" y="9748440"/>
              <a:chExt cx="151920" cy="151920"/>
            </a:xfrm>
          </p:grpSpPr>
          <p:sp>
            <p:nvSpPr>
              <p:cNvPr id="143" name="Freeform 21"/>
              <p:cNvSpPr/>
              <p:nvPr/>
            </p:nvSpPr>
            <p:spPr>
              <a:xfrm rot="10800000">
                <a:off x="17610840" y="97484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44" name="Group 22"/>
            <p:cNvGrpSpPr/>
            <p:nvPr/>
          </p:nvGrpSpPr>
          <p:grpSpPr>
            <a:xfrm>
              <a:off x="17610840" y="9291240"/>
              <a:ext cx="151920" cy="151920"/>
              <a:chOff x="17610840" y="9291240"/>
              <a:chExt cx="151920" cy="151920"/>
            </a:xfrm>
          </p:grpSpPr>
          <p:sp>
            <p:nvSpPr>
              <p:cNvPr id="145" name="Freeform 23"/>
              <p:cNvSpPr/>
              <p:nvPr/>
            </p:nvSpPr>
            <p:spPr>
              <a:xfrm rot="10800000">
                <a:off x="17610840" y="9291240"/>
                <a:ext cx="15192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146" name="Picture 25"/>
          <p:cNvPicPr/>
          <p:nvPr/>
        </p:nvPicPr>
        <p:blipFill>
          <a:blip r:embed="rId2"/>
          <a:stretch/>
        </p:blipFill>
        <p:spPr>
          <a:xfrm>
            <a:off x="17442360" y="720720"/>
            <a:ext cx="462600" cy="3078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7" name="Объект 3"/>
          <p:cNvGraphicFramePr/>
          <p:nvPr>
            <p:extLst>
              <p:ext uri="{D42A27DB-BD31-4B8C-83A1-F6EECF244321}">
                <p14:modId xmlns:p14="http://schemas.microsoft.com/office/powerpoint/2010/main" val="1902059811"/>
              </p:ext>
            </p:extLst>
          </p:nvPr>
        </p:nvGraphicFramePr>
        <p:xfrm>
          <a:off x="9216008" y="1635757"/>
          <a:ext cx="7583827" cy="6922685"/>
        </p:xfrm>
        <a:graphic>
          <a:graphicData uri="http://schemas.openxmlformats.org/drawingml/2006/table">
            <a:tbl>
              <a:tblPr/>
              <a:tblGrid>
                <a:gridCol w="244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306">
                  <a:extLst>
                    <a:ext uri="{9D8B030D-6E8A-4147-A177-3AD203B41FA5}">
                      <a16:colId xmlns:a16="http://schemas.microsoft.com/office/drawing/2014/main" val="1972626564"/>
                    </a:ext>
                  </a:extLst>
                </a:gridCol>
                <a:gridCol w="1713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4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Врачи: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Штаты</a:t>
                      </a:r>
                      <a:endParaRPr lang="ru-RU" sz="22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53,50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53,25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53,5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48,50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48,75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52,25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физ. лиц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укомпл</a:t>
                      </a: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90,6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91,5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97,6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Медсестры: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Штаты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115,00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116,00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113,5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111,50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107,75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108,0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физ. лиц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108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101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ru-RU" sz="2200" b="0" strike="noStrike" spc="-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укомпл</a:t>
                      </a:r>
                      <a:r>
                        <a:rPr lang="ru-RU" sz="22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2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96,9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92,9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95,1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70" marR="1270" marT="0" marB="0" anchor="b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51112" y="1547640"/>
            <a:ext cx="712879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Штатное расписание Центра ПМСП на 2024 год составляет 214,25 единиц, занято – 201,25.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Врачебных ставок – 53,50 единиц, из них занято 52,25. Всего физических лиц – 44, коэффициент совмещения – 1,02%, укомплектованность врачами – 97,6%.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медицинский персонал: по штату – 113,50 ед., из них занято – 108,00 единиц, всего физических лиц – 93, коэффициент совмещения – 1,5, укомплектованность - 95,1%. 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медицинский персонал: по штату – 14,50 единиц, занято – 9,00; физических лиц – 5, коэффициент совмещения - 1,00, укомплектованность - 62,0 %.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Прочий персонал: по штату 32,75 единиц, занято – 32,00, физических лиц –21, укомплектованность – 97,7%, коэффициент совмещения – 1,10.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процент занятости составляет – 93,9%, общий процент незанятости – составляет 6,1%. Центр ПМСП испытывает дефицит кадров среднего и младшего медицинского персонала.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CBA6C-D606-E8F9-E81B-B90F19C6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120" y="895028"/>
            <a:ext cx="15049672" cy="576064"/>
          </a:xfrm>
        </p:spPr>
        <p:txBody>
          <a:bodyPr/>
          <a:lstStyle/>
          <a:p>
            <a:pPr algn="ctr"/>
            <a:r>
              <a:rPr lang="kk-KZ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Половозрастная структура населения ЦПМСП Алмалинского района </a:t>
            </a:r>
            <a:br>
              <a:rPr lang="kk-KZ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kk-KZ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Отмечается рост взрослого населения на </a:t>
            </a:r>
            <a:r>
              <a:rPr lang="ru-RU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397</a:t>
            </a: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человек в 202</a:t>
            </a:r>
            <a:r>
              <a:rPr lang="ru-RU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году по сравнению с 202</a:t>
            </a:r>
            <a:r>
              <a:rPr lang="ru-RU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годом,                                                                                                          детское население уменьшилось по сравнению с 202</a:t>
            </a:r>
            <a:r>
              <a:rPr lang="ru-RU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года  на  </a:t>
            </a:r>
            <a:r>
              <a:rPr lang="ru-RU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324</a:t>
            </a:r>
            <a:r>
              <a:rPr lang="kk-KZ" sz="20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человека.</a:t>
            </a:r>
            <a:br>
              <a:rPr lang="ru-RU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1438B44-5133-22B5-B8C6-F363F1595B31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225345225"/>
              </p:ext>
            </p:extLst>
          </p:nvPr>
        </p:nvGraphicFramePr>
        <p:xfrm>
          <a:off x="1511152" y="1986919"/>
          <a:ext cx="15888113" cy="724902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328517518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30789985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69269906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4821691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5748492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46532833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67390421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77964029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601028446"/>
                    </a:ext>
                  </a:extLst>
                </a:gridCol>
                <a:gridCol w="1126473">
                  <a:extLst>
                    <a:ext uri="{9D8B030D-6E8A-4147-A177-3AD203B41FA5}">
                      <a16:colId xmlns:a16="http://schemas.microsoft.com/office/drawing/2014/main" val="3415910921"/>
                    </a:ext>
                  </a:extLst>
                </a:gridCol>
              </a:tblGrid>
              <a:tr h="271450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Население по РПН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2022 год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2023 год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2024 год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540309"/>
                  </a:ext>
                </a:extLst>
              </a:tr>
              <a:tr h="644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всего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муж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жен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всего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муж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жен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всего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муж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жен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40606"/>
                  </a:ext>
                </a:extLst>
              </a:tr>
              <a:tr h="2752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</a:rPr>
                        <a:t> Всего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</a:rPr>
                        <a:t>25942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11650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14292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26185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</a:rPr>
                        <a:t>11790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</a:rPr>
                        <a:t>14395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26369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11864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14505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3898"/>
                  </a:ext>
                </a:extLst>
              </a:tr>
              <a:tr h="644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 взрослых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12901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49,7%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4965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7936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13261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50,6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5145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8116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13658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51,7%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5360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8298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78369"/>
                  </a:ext>
                </a:extLst>
              </a:tr>
              <a:tr h="644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 детей 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в т.ч.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11687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45,1%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5977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5710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11513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44,0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5905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5608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11189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42,5%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5716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5473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924052"/>
                  </a:ext>
                </a:extLst>
              </a:tr>
              <a:tr h="706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-   до 1 года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(от детей)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580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5,0%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285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295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545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4,7%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263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282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259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263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506889"/>
                  </a:ext>
                </a:extLst>
              </a:tr>
              <a:tr h="644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-  до 5 лет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(от детей)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3530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30,2%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1790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1740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3342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29,0%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1705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1637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3180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28,4%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1603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1577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56865"/>
                  </a:ext>
                </a:extLst>
              </a:tr>
              <a:tr h="595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подростков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1354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5,2%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708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646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1411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5,4%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740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671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1522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5,8%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788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734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368752"/>
                  </a:ext>
                </a:extLst>
              </a:tr>
              <a:tr h="644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 ЖФВ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4948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19,7%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5150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19,7%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5150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5446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20,6%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5446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764285"/>
                  </a:ext>
                </a:extLst>
              </a:tr>
              <a:tr h="1071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Работоспособное население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(от взрослого населения)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9951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77,1%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4119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5834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9490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71,6%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4340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5150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10715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78,4%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4527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6188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083491"/>
                  </a:ext>
                </a:extLst>
              </a:tr>
              <a:tr h="904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старше 65 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(от взрослого населения)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2379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18,4%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699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1680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2444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18,4%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731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1713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2535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18,6%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768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1767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87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42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F8EBACC-9B54-6A6C-8937-838537895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072444"/>
              </p:ext>
            </p:extLst>
          </p:nvPr>
        </p:nvGraphicFramePr>
        <p:xfrm>
          <a:off x="1007096" y="1759124"/>
          <a:ext cx="16366142" cy="709118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090220">
                  <a:extLst>
                    <a:ext uri="{9D8B030D-6E8A-4147-A177-3AD203B41FA5}">
                      <a16:colId xmlns:a16="http://schemas.microsoft.com/office/drawing/2014/main" val="1954858259"/>
                    </a:ext>
                  </a:extLst>
                </a:gridCol>
                <a:gridCol w="4091974">
                  <a:extLst>
                    <a:ext uri="{9D8B030D-6E8A-4147-A177-3AD203B41FA5}">
                      <a16:colId xmlns:a16="http://schemas.microsoft.com/office/drawing/2014/main" val="4070227372"/>
                    </a:ext>
                  </a:extLst>
                </a:gridCol>
                <a:gridCol w="4091974">
                  <a:extLst>
                    <a:ext uri="{9D8B030D-6E8A-4147-A177-3AD203B41FA5}">
                      <a16:colId xmlns:a16="http://schemas.microsoft.com/office/drawing/2014/main" val="373847512"/>
                    </a:ext>
                  </a:extLst>
                </a:gridCol>
                <a:gridCol w="4091974">
                  <a:extLst>
                    <a:ext uri="{9D8B030D-6E8A-4147-A177-3AD203B41FA5}">
                      <a16:colId xmlns:a16="http://schemas.microsoft.com/office/drawing/2014/main" val="975711265"/>
                    </a:ext>
                  </a:extLst>
                </a:gridCol>
              </a:tblGrid>
              <a:tr h="4016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kk-KZ" sz="2400">
                          <a:effectLst/>
                        </a:rPr>
                        <a:t>2022г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kk-KZ" sz="2400">
                          <a:effectLst/>
                        </a:rPr>
                        <a:t>2023г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400">
                          <a:effectLst/>
                        </a:rPr>
                        <a:t>2024</a:t>
                      </a:r>
                      <a:r>
                        <a:rPr lang="kk-KZ" sz="2400">
                          <a:effectLst/>
                        </a:rPr>
                        <a:t>г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1456697"/>
                  </a:ext>
                </a:extLst>
              </a:tr>
              <a:tr h="934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151 550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156 567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153412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0118439"/>
                  </a:ext>
                </a:extLst>
              </a:tr>
              <a:tr h="4016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приеме в поликлинике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129 908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128 002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130357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4321928"/>
                  </a:ext>
                </a:extLst>
              </a:tr>
              <a:tr h="4016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дому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21 642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28 565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23055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6568218"/>
                  </a:ext>
                </a:extLst>
              </a:tr>
              <a:tr h="1532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Посещения педиатрические: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приме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дому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35 776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9 721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37 518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13417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35594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9985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3454517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Посещения ВОП: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приме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дому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46 751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11 789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45 559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14 572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50487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12669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1486355"/>
                  </a:ext>
                </a:extLst>
              </a:tr>
              <a:tr h="10558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Обслуженность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дому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0585340"/>
                  </a:ext>
                </a:extLst>
              </a:tr>
              <a:tr h="963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посещений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 жителя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571875" algn="l"/>
                          <a:tab pos="8105775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8330970"/>
                  </a:ext>
                </a:extLst>
              </a:tr>
            </a:tbl>
          </a:graphicData>
        </a:graphic>
      </p:graphicFrame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9070FB69-CE7E-42AB-CFDD-3C39CDBE1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410400"/>
            <a:ext cx="16458842" cy="1348724"/>
          </a:xfrm>
        </p:spPr>
        <p:txBody>
          <a:bodyPr/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Информация по посещениям</a:t>
            </a:r>
            <a:br>
              <a:rPr lang="ru-RU" sz="1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30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39414-C016-0DFF-039E-0ECDC470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511" y="395593"/>
            <a:ext cx="16483704" cy="313453"/>
          </a:xfrm>
        </p:spPr>
        <p:txBody>
          <a:bodyPr/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br>
              <a:rPr lang="ru-RU" sz="1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1428EC01-9D41-BFD1-7C1B-20631F3DF0F8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286452337"/>
              </p:ext>
            </p:extLst>
          </p:nvPr>
        </p:nvGraphicFramePr>
        <p:xfrm>
          <a:off x="792511" y="1632573"/>
          <a:ext cx="7360809" cy="775871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50889">
                  <a:extLst>
                    <a:ext uri="{9D8B030D-6E8A-4147-A177-3AD203B41FA5}">
                      <a16:colId xmlns:a16="http://schemas.microsoft.com/office/drawing/2014/main" val="87634561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748129964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063176980"/>
                    </a:ext>
                  </a:extLst>
                </a:gridCol>
                <a:gridCol w="1385584">
                  <a:extLst>
                    <a:ext uri="{9D8B030D-6E8A-4147-A177-3AD203B41FA5}">
                      <a16:colId xmlns:a16="http://schemas.microsoft.com/office/drawing/2014/main" val="1060207902"/>
                    </a:ext>
                  </a:extLst>
                </a:gridCol>
              </a:tblGrid>
              <a:tr h="384774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Показатель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2022г.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2023г.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2024г.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716075"/>
                  </a:ext>
                </a:extLst>
              </a:tr>
              <a:tr h="769547">
                <a:tc>
                  <a:txBody>
                    <a:bodyPr/>
                    <a:lstStyle/>
                    <a:p>
                      <a:r>
                        <a:rPr lang="kk-KZ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Заболеваемость (%о)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случая- 3,9%на 100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тыс.нас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случая- 30,6%на 100 </a:t>
                      </a:r>
                      <a:r>
                        <a:rPr kumimoji="0" lang="ru-RU" sz="1400" b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тыс.нас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случая- 15,2%на 100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тыс.нас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472517"/>
                  </a:ext>
                </a:extLst>
              </a:tr>
              <a:tr h="545096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Подростковая заболеваемость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653227"/>
                  </a:ext>
                </a:extLst>
              </a:tr>
              <a:tr h="545096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Детская заболеваемость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03632"/>
                  </a:ext>
                </a:extLst>
              </a:tr>
              <a:tr h="335249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Рецидивы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588181"/>
                  </a:ext>
                </a:extLst>
              </a:tr>
              <a:tr h="875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выявленных случаев запущенных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стадий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случай -25%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261029"/>
                  </a:ext>
                </a:extLst>
              </a:tr>
              <a:tr h="930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 положительным БК из обследованных на МБК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169897"/>
                  </a:ext>
                </a:extLst>
              </a:tr>
              <a:tr h="9939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первично выявленных больных туберкулезом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путем </a:t>
                      </a:r>
                      <a:r>
                        <a:rPr lang="ru-RU" sz="14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профосмотра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-ФГ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 ( 1случай)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33,0(1 случай)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510064"/>
                  </a:ext>
                </a:extLst>
              </a:tr>
              <a:tr h="605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ФГ обследованием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3358-100,9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3912-100,0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3264-99,8%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149863"/>
                  </a:ext>
                </a:extLst>
              </a:tr>
              <a:tr h="10538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больных туберкулезом молекулярно-генетическими методами выявления и диагностики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79924"/>
                  </a:ext>
                </a:extLst>
              </a:tr>
              <a:tr h="720013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Смертность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972663"/>
                  </a:ext>
                </a:extLst>
              </a:tr>
            </a:tbl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89C7A6D-2E7A-A316-D1A4-DD75155E6BB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360825150"/>
              </p:ext>
            </p:extLst>
          </p:nvPr>
        </p:nvGraphicFramePr>
        <p:xfrm>
          <a:off x="9648056" y="1632573"/>
          <a:ext cx="7559985" cy="783140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402505">
                  <a:extLst>
                    <a:ext uri="{9D8B030D-6E8A-4147-A177-3AD203B41FA5}">
                      <a16:colId xmlns:a16="http://schemas.microsoft.com/office/drawing/2014/main" val="1003798978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3307057219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2635951118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3477100860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3642105952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525157273"/>
                    </a:ext>
                  </a:extLst>
                </a:gridCol>
                <a:gridCol w="859580">
                  <a:extLst>
                    <a:ext uri="{9D8B030D-6E8A-4147-A177-3AD203B41FA5}">
                      <a16:colId xmlns:a16="http://schemas.microsoft.com/office/drawing/2014/main" val="1579133999"/>
                    </a:ext>
                  </a:extLst>
                </a:gridCol>
              </a:tblGrid>
              <a:tr h="601680">
                <a:tc rowSpan="2">
                  <a:txBody>
                    <a:bodyPr/>
                    <a:lstStyle/>
                    <a:p>
                      <a:pPr marR="17843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Наименование показателя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2022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2023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2024 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(10 мес.)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057549"/>
                  </a:ext>
                </a:extLst>
              </a:tr>
              <a:tr h="1080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Абс</a:t>
                      </a:r>
                      <a:r>
                        <a:rPr lang="ru-RU" sz="1600" b="1" dirty="0">
                          <a:effectLst/>
                        </a:rPr>
                        <a:t>. число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 удельный вес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Абс</a:t>
                      </a:r>
                      <a:r>
                        <a:rPr lang="ru-RU" sz="1600" b="1" dirty="0">
                          <a:effectLst/>
                        </a:rPr>
                        <a:t>. число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удельный вес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Абс. число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1784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</a:rPr>
                        <a:t>удельный вес 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489262809"/>
                  </a:ext>
                </a:extLst>
              </a:tr>
              <a:tr h="1089611">
                <a:tc>
                  <a:txBody>
                    <a:bodyPr/>
                    <a:lstStyle/>
                    <a:p>
                      <a:pPr marR="178435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Заболеваемость ЗНО (на 100 тыс. населения)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189,8 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075698"/>
                  </a:ext>
                </a:extLst>
              </a:tr>
              <a:tr h="1089611">
                <a:tc>
                  <a:txBody>
                    <a:bodyPr/>
                    <a:lstStyle/>
                    <a:p>
                      <a:pPr marR="178435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Смертность от ЗНО (на 100 тыс. населения)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9163481"/>
                  </a:ext>
                </a:extLst>
              </a:tr>
              <a:tr h="1272709">
                <a:tc>
                  <a:txBody>
                    <a:bodyPr/>
                    <a:lstStyle/>
                    <a:p>
                      <a:pPr marR="178435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впервые выявленных больных ЗНО 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стадии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48,0 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1036870"/>
                  </a:ext>
                </a:extLst>
              </a:tr>
              <a:tr h="1272709">
                <a:tc>
                  <a:txBody>
                    <a:bodyPr/>
                    <a:lstStyle/>
                    <a:p>
                      <a:pPr marR="178435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впервые выявленных больных ЗНО </a:t>
                      </a: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стадии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18,0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0260696"/>
                  </a:ext>
                </a:extLst>
              </a:tr>
              <a:tr h="1420232">
                <a:tc>
                  <a:txBody>
                    <a:bodyPr/>
                    <a:lstStyle/>
                    <a:p>
                      <a:pPr marR="178435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больных ЗНО живущих 5 лет и более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52,3 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71127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id="{DC46397A-0EEA-7D92-705C-CEE6719AC0B3}"/>
                  </a:ext>
                </a:extLst>
              </p14:cNvPr>
              <p14:cNvContentPartPr/>
              <p14:nvPr/>
            </p14:nvContentPartPr>
            <p14:xfrm>
              <a:off x="6070360" y="1866860"/>
              <a:ext cx="360" cy="36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DC46397A-0EEA-7D92-705C-CEE6719AC0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64240" y="18607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E531BDB9-019E-F288-DE9D-FA4120D4C3BD}"/>
                  </a:ext>
                </a:extLst>
              </p14:cNvPr>
              <p14:cNvContentPartPr/>
              <p14:nvPr/>
            </p14:nvContentPartPr>
            <p14:xfrm>
              <a:off x="7975480" y="1333340"/>
              <a:ext cx="360" cy="36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E531BDB9-019E-F288-DE9D-FA4120D4C3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69360" y="132722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0F5B0254-54F3-1B90-9656-F2FFFE2C4BB1}"/>
                  </a:ext>
                </a:extLst>
              </p14:cNvPr>
              <p14:cNvContentPartPr/>
              <p14:nvPr/>
            </p14:nvContentPartPr>
            <p14:xfrm>
              <a:off x="7810240" y="51020"/>
              <a:ext cx="360" cy="1296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0F5B0254-54F3-1B90-9656-F2FFFE2C4B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04120" y="44900"/>
                <a:ext cx="1260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Рукописный ввод 13">
                <a:extLst>
                  <a:ext uri="{FF2B5EF4-FFF2-40B4-BE49-F238E27FC236}">
                    <a16:creationId xmlns:a16="http://schemas.microsoft.com/office/drawing/2014/main" id="{AD4A25F5-B2AD-6A74-6B20-34CCEF60E934}"/>
                  </a:ext>
                </a:extLst>
              </p14:cNvPr>
              <p14:cNvContentPartPr/>
              <p14:nvPr/>
            </p14:nvContentPartPr>
            <p14:xfrm>
              <a:off x="8635720" y="634940"/>
              <a:ext cx="360" cy="36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AD4A25F5-B2AD-6A74-6B20-34CCEF60E93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29600" y="62882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Рукописный ввод 14">
                <a:extLst>
                  <a:ext uri="{FF2B5EF4-FFF2-40B4-BE49-F238E27FC236}">
                    <a16:creationId xmlns:a16="http://schemas.microsoft.com/office/drawing/2014/main" id="{1E2E7D46-80F1-6A98-B5EE-199B7E0264E3}"/>
                  </a:ext>
                </a:extLst>
              </p14:cNvPr>
              <p14:cNvContentPartPr/>
              <p14:nvPr/>
            </p14:nvContentPartPr>
            <p14:xfrm>
              <a:off x="8153320" y="685340"/>
              <a:ext cx="360" cy="36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1E2E7D46-80F1-6A98-B5EE-199B7E0264E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47200" y="67922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id="{46A0DD29-00E5-FF82-96A8-EE72FA871AC7}"/>
                  </a:ext>
                </a:extLst>
              </p14:cNvPr>
              <p14:cNvContentPartPr/>
              <p14:nvPr/>
            </p14:nvContentPartPr>
            <p14:xfrm>
              <a:off x="9105880" y="1409660"/>
              <a:ext cx="360" cy="36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46A0DD29-00E5-FF82-96A8-EE72FA871A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99760" y="14035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id="{E9C3FF06-01FA-F841-9FB5-E81D570CC5D5}"/>
                  </a:ext>
                </a:extLst>
              </p14:cNvPr>
              <p14:cNvContentPartPr/>
              <p14:nvPr/>
            </p14:nvContentPartPr>
            <p14:xfrm>
              <a:off x="10629760" y="1015820"/>
              <a:ext cx="360" cy="360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E9C3FF06-01FA-F841-9FB5-E81D570CC5D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23640" y="100970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400D866-FAAD-61D2-FA69-C0B37D3C1142}"/>
              </a:ext>
            </a:extLst>
          </p:cNvPr>
          <p:cNvSpPr txBox="1"/>
          <p:nvPr/>
        </p:nvSpPr>
        <p:spPr>
          <a:xfrm>
            <a:off x="647056" y="634940"/>
            <a:ext cx="7163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основных показателей противотуберкулезной работы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31386-B3CD-3AC4-DAF6-E2D39E5C68E6}"/>
              </a:ext>
            </a:extLst>
          </p:cNvPr>
          <p:cNvSpPr txBox="1"/>
          <p:nvPr/>
        </p:nvSpPr>
        <p:spPr>
          <a:xfrm>
            <a:off x="9105880" y="659243"/>
            <a:ext cx="71287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Онкологическая заболеваемость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1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ABE8E-5034-137D-114C-1910D7166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40" y="462980"/>
            <a:ext cx="10153128" cy="720080"/>
          </a:xfrm>
        </p:spPr>
        <p:txBody>
          <a:bodyPr/>
          <a:lstStyle/>
          <a:p>
            <a:pPr algn="ctr"/>
            <a:r>
              <a:rPr lang="ru-RU" sz="28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гинекологического кабинета </a:t>
            </a:r>
            <a:br>
              <a:rPr lang="ru-RU" sz="18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E2CD811-8035-ACC3-301B-0ACCB85161AF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92735745"/>
              </p:ext>
            </p:extLst>
          </p:nvPr>
        </p:nvGraphicFramePr>
        <p:xfrm>
          <a:off x="863080" y="1183061"/>
          <a:ext cx="15913767" cy="892899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709084">
                  <a:extLst>
                    <a:ext uri="{9D8B030D-6E8A-4147-A177-3AD203B41FA5}">
                      <a16:colId xmlns:a16="http://schemas.microsoft.com/office/drawing/2014/main" val="1222019558"/>
                    </a:ext>
                  </a:extLst>
                </a:gridCol>
                <a:gridCol w="1564929">
                  <a:extLst>
                    <a:ext uri="{9D8B030D-6E8A-4147-A177-3AD203B41FA5}">
                      <a16:colId xmlns:a16="http://schemas.microsoft.com/office/drawing/2014/main" val="2098131534"/>
                    </a:ext>
                  </a:extLst>
                </a:gridCol>
                <a:gridCol w="1942417">
                  <a:extLst>
                    <a:ext uri="{9D8B030D-6E8A-4147-A177-3AD203B41FA5}">
                      <a16:colId xmlns:a16="http://schemas.microsoft.com/office/drawing/2014/main" val="1877321960"/>
                    </a:ext>
                  </a:extLst>
                </a:gridCol>
                <a:gridCol w="1942417">
                  <a:extLst>
                    <a:ext uri="{9D8B030D-6E8A-4147-A177-3AD203B41FA5}">
                      <a16:colId xmlns:a16="http://schemas.microsoft.com/office/drawing/2014/main" val="4204763589"/>
                    </a:ext>
                  </a:extLst>
                </a:gridCol>
                <a:gridCol w="1942417">
                  <a:extLst>
                    <a:ext uri="{9D8B030D-6E8A-4147-A177-3AD203B41FA5}">
                      <a16:colId xmlns:a16="http://schemas.microsoft.com/office/drawing/2014/main" val="2187060688"/>
                    </a:ext>
                  </a:extLst>
                </a:gridCol>
                <a:gridCol w="1942417">
                  <a:extLst>
                    <a:ext uri="{9D8B030D-6E8A-4147-A177-3AD203B41FA5}">
                      <a16:colId xmlns:a16="http://schemas.microsoft.com/office/drawing/2014/main" val="1712723005"/>
                    </a:ext>
                  </a:extLst>
                </a:gridCol>
                <a:gridCol w="1870086">
                  <a:extLst>
                    <a:ext uri="{9D8B030D-6E8A-4147-A177-3AD203B41FA5}">
                      <a16:colId xmlns:a16="http://schemas.microsoft.com/office/drawing/2014/main" val="1555963443"/>
                    </a:ext>
                  </a:extLst>
                </a:gridCol>
              </a:tblGrid>
              <a:tr h="395093">
                <a:tc rowSpan="2">
                  <a:txBody>
                    <a:bodyPr/>
                    <a:lstStyle/>
                    <a:p>
                      <a:pPr indent="457200" algn="ctr"/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457200" algn="ctr"/>
                      <a:r>
                        <a:rPr lang="ru-RU" sz="1800" b="1" dirty="0">
                          <a:effectLst/>
                        </a:rPr>
                        <a:t>2022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7200" algn="ctr"/>
                      <a:r>
                        <a:rPr lang="ru-RU" sz="1800" b="1" dirty="0">
                          <a:effectLst/>
                        </a:rPr>
                        <a:t>2023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7200" algn="ctr"/>
                      <a:r>
                        <a:rPr lang="ru-RU" sz="1800" b="1" dirty="0">
                          <a:effectLst/>
                        </a:rPr>
                        <a:t>2024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13551"/>
                  </a:ext>
                </a:extLst>
              </a:tr>
              <a:tr h="556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А</a:t>
                      </a:r>
                      <a:r>
                        <a:rPr lang="en-US" sz="1800" b="1" dirty="0" err="1">
                          <a:effectLst/>
                        </a:rPr>
                        <a:t>bc</a:t>
                      </a:r>
                      <a:r>
                        <a:rPr lang="ru-RU" sz="1800" b="1" dirty="0">
                          <a:effectLst/>
                        </a:rPr>
                        <a:t> число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А</a:t>
                      </a:r>
                      <a:r>
                        <a:rPr lang="en-US" sz="1800" b="1" dirty="0">
                          <a:effectLst/>
                        </a:rPr>
                        <a:t>b</a:t>
                      </a:r>
                      <a:r>
                        <a:rPr lang="ru-RU" sz="1800" b="1" dirty="0">
                          <a:effectLst/>
                        </a:rPr>
                        <a:t>с число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А</a:t>
                      </a:r>
                      <a:r>
                        <a:rPr lang="en-US" sz="1800" b="1" dirty="0">
                          <a:effectLst/>
                        </a:rPr>
                        <a:t>b</a:t>
                      </a:r>
                      <a:r>
                        <a:rPr lang="ru-RU" sz="1800" b="1" dirty="0">
                          <a:effectLst/>
                        </a:rPr>
                        <a:t>с число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01739"/>
                  </a:ext>
                </a:extLst>
              </a:tr>
              <a:tr h="624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Состояло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беременных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на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начало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отчетного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периода</a:t>
                      </a:r>
                      <a:endParaRPr lang="ru-RU" sz="1800" kern="10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171317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Взято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на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учет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за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отчетный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период</a:t>
                      </a:r>
                      <a:endParaRPr lang="ru-RU" sz="1800" kern="10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0004348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Прибыли из других мед.учреждений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8978711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Выбыли в другие мед.учреждения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6673933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Состоит на учете на конец года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3388840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Завершило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беременность</a:t>
                      </a:r>
                      <a:r>
                        <a:rPr lang="de-DE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всего</a:t>
                      </a:r>
                      <a:endParaRPr lang="ru-RU" sz="1800" kern="10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652638"/>
                  </a:ext>
                </a:extLst>
              </a:tr>
              <a:tr h="3041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Родов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всего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:</a:t>
                      </a:r>
                      <a:endParaRPr lang="ru-RU" sz="1800" kern="10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9236255"/>
                  </a:ext>
                </a:extLst>
              </a:tr>
              <a:tr h="429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- родами в срок: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4645065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- преждевременные роды: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886609"/>
                  </a:ext>
                </a:extLst>
              </a:tr>
              <a:tr h="4290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Родилось живыми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9740171"/>
                  </a:ext>
                </a:extLst>
              </a:tr>
              <a:tr h="3041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Мертворождаемость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8442294"/>
                  </a:ext>
                </a:extLst>
              </a:tr>
              <a:tr h="676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Количество беременных (группа высокого риска)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9622736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Осмотрено терапевтом всего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8199117"/>
                  </a:ext>
                </a:extLst>
              </a:tr>
              <a:tr h="444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- из них до 12 недель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8506716"/>
                  </a:ext>
                </a:extLst>
              </a:tr>
              <a:tr h="6675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Выявлено с ЭГП к числу завершивших беременность всего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513368"/>
                  </a:ext>
                </a:extLst>
              </a:tr>
              <a:tr h="3236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На программу ЭКО</a:t>
                      </a:r>
                      <a:endParaRPr lang="ru-RU" sz="1800" kern="10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3386661"/>
                  </a:ext>
                </a:extLst>
              </a:tr>
              <a:tr h="6660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Из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них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благополучно</a:t>
                      </a:r>
                      <a:r>
                        <a:rPr lang="de-DE" sz="1800" b="1" kern="10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b="1" kern="100" dirty="0" err="1">
                          <a:effectLst/>
                          <a:latin typeface="Times New Roman" panose="02020603050405020304" pitchFamily="18" charset="0"/>
                          <a:ea typeface="Andale Sans UI"/>
                          <a:cs typeface="Tahoma" panose="020B0604030504040204" pitchFamily="34" charset="0"/>
                        </a:rPr>
                        <a:t>забеременели</a:t>
                      </a:r>
                      <a:endParaRPr lang="ru-RU" sz="1800" kern="10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l"/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8207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424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3257</TotalTime>
  <Words>3123</Words>
  <Application>Microsoft Office PowerPoint</Application>
  <PresentationFormat>Произвольный</PresentationFormat>
  <Paragraphs>1095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2. Анализ финансово-хозяйственной деятельности</vt:lpstr>
      <vt:lpstr>Презентация PowerPoint</vt:lpstr>
      <vt:lpstr>Половозрастная структура населения ЦПМСП Алмалинского района   Отмечается рост взрослого населения на 397 человек в 2024 году по сравнению с 2023 годом,                                                                                                          детское население уменьшилось по сравнению с 2023 года  на  324 человека.  </vt:lpstr>
      <vt:lpstr>Информация по посещениям </vt:lpstr>
      <vt:lpstr>  </vt:lpstr>
      <vt:lpstr>Работа гинекологического кабинета  </vt:lpstr>
      <vt:lpstr>Презентация PowerPoint</vt:lpstr>
      <vt:lpstr>Профилактические осмотры взрослого населения </vt:lpstr>
      <vt:lpstr>Презентация PowerPoint</vt:lpstr>
      <vt:lpstr> 5. Отчет по основным направлениям</vt:lpstr>
      <vt:lpstr>Презентация PowerPoint</vt:lpstr>
      <vt:lpstr> Плановые показатели деятельности на следующий  отчетный период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Aknur Tauyekel</dc:creator>
  <cp:lastModifiedBy>admin</cp:lastModifiedBy>
  <cp:revision>333</cp:revision>
  <dcterms:created xsi:type="dcterms:W3CDTF">2006-08-16T00:00:00Z</dcterms:created>
  <dcterms:modified xsi:type="dcterms:W3CDTF">2025-01-15T09:51:39Z</dcterms:modified>
  <dc:identifier>DAE1jWUKlVg</dc:identifier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24</vt:i4>
  </property>
</Properties>
</file>